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m4a" ContentType="audio/mp4"/>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3"/>
  </p:notesMasterIdLst>
  <p:sldIdLst>
    <p:sldId id="431" r:id="rId2"/>
    <p:sldId id="436" r:id="rId3"/>
    <p:sldId id="573" r:id="rId4"/>
    <p:sldId id="574" r:id="rId5"/>
    <p:sldId id="350" r:id="rId6"/>
    <p:sldId id="356" r:id="rId7"/>
    <p:sldId id="347" r:id="rId8"/>
    <p:sldId id="354" r:id="rId9"/>
    <p:sldId id="355" r:id="rId10"/>
    <p:sldId id="359" r:id="rId11"/>
    <p:sldId id="589" r:id="rId12"/>
    <p:sldId id="588" r:id="rId13"/>
    <p:sldId id="361" r:id="rId14"/>
    <p:sldId id="364" r:id="rId15"/>
    <p:sldId id="377" r:id="rId16"/>
    <p:sldId id="382" r:id="rId17"/>
    <p:sldId id="417" r:id="rId18"/>
    <p:sldId id="383" r:id="rId19"/>
    <p:sldId id="388" r:id="rId20"/>
    <p:sldId id="384" r:id="rId21"/>
    <p:sldId id="553" r:id="rId22"/>
    <p:sldId id="556" r:id="rId23"/>
    <p:sldId id="558" r:id="rId24"/>
    <p:sldId id="386" r:id="rId25"/>
    <p:sldId id="585" r:id="rId26"/>
    <p:sldId id="422" r:id="rId27"/>
    <p:sldId id="390" r:id="rId28"/>
    <p:sldId id="399" r:id="rId29"/>
    <p:sldId id="409" r:id="rId30"/>
    <p:sldId id="414" r:id="rId31"/>
    <p:sldId id="415" r:id="rId32"/>
    <p:sldId id="539" r:id="rId33"/>
    <p:sldId id="420" r:id="rId34"/>
    <p:sldId id="443" r:id="rId35"/>
    <p:sldId id="445" r:id="rId36"/>
    <p:sldId id="446" r:id="rId37"/>
    <p:sldId id="581" r:id="rId38"/>
    <p:sldId id="461" r:id="rId39"/>
    <p:sldId id="577" r:id="rId40"/>
    <p:sldId id="576" r:id="rId41"/>
    <p:sldId id="578" r:id="rId42"/>
    <p:sldId id="580" r:id="rId43"/>
    <p:sldId id="471" r:id="rId44"/>
    <p:sldId id="586" r:id="rId45"/>
    <p:sldId id="463" r:id="rId46"/>
    <p:sldId id="509" r:id="rId47"/>
    <p:sldId id="465" r:id="rId48"/>
    <p:sldId id="466" r:id="rId49"/>
    <p:sldId id="467" r:id="rId50"/>
    <p:sldId id="583" r:id="rId51"/>
    <p:sldId id="58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116" y="60"/>
      </p:cViewPr>
      <p:guideLst>
        <p:guide orient="horz" pos="2160"/>
        <p:guide pos="2880"/>
      </p:guideLst>
    </p:cSldViewPr>
  </p:slideViewPr>
  <p:notesTextViewPr>
    <p:cViewPr>
      <p:scale>
        <a:sx n="1" d="1"/>
        <a:sy n="1" d="1"/>
      </p:scale>
      <p:origin x="0" y="0"/>
    </p:cViewPr>
  </p:notesTextViewPr>
  <p:sorterViewPr>
    <p:cViewPr>
      <p:scale>
        <a:sx n="160" d="100"/>
        <a:sy n="160" d="100"/>
      </p:scale>
      <p:origin x="0" y="-341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s-E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s-E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s-E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D461D4C-9245-4748-8F35-B0FC624EA922}" type="slidenum">
              <a:rPr lang="es-ES"/>
              <a:pPr>
                <a:defRPr/>
              </a:pPr>
              <a:t>‹Nº›</a:t>
            </a:fld>
            <a:endParaRPr lang="es-ES"/>
          </a:p>
        </p:txBody>
      </p:sp>
    </p:spTree>
    <p:extLst>
      <p:ext uri="{BB962C8B-B14F-4D97-AF65-F5344CB8AC3E}">
        <p14:creationId xmlns:p14="http://schemas.microsoft.com/office/powerpoint/2010/main" val="3332320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5</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14</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15</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16</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17</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18</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19</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20</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24</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26</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27</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6</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28</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29</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30</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31</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33</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17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31748"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8A201D5-156C-4FA3-AFEA-F74CB907BE17}" type="slidenum">
              <a:rPr lang="es-VE" sz="1200">
                <a:latin typeface="Arial Narrow" pitchFamily="34" charset="0"/>
              </a:rPr>
              <a:pPr algn="r"/>
              <a:t>37</a:t>
            </a:fld>
            <a:endParaRPr lang="es-VE" sz="1200">
              <a:latin typeface="Arial Narrow"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32772"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D821A4-58AC-4AA2-8E84-67B0140A111E}" type="slidenum">
              <a:rPr lang="es-VE" sz="1200">
                <a:latin typeface="Arial Narrow" pitchFamily="34" charset="0"/>
              </a:rPr>
              <a:pPr algn="r"/>
              <a:t>39</a:t>
            </a:fld>
            <a:endParaRPr lang="es-VE" sz="1200">
              <a:latin typeface="Arial Narrow"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48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3482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8828E3E-4351-446B-8A0A-B0A3776BB206}" type="slidenum">
              <a:rPr lang="es-ES" sz="1200">
                <a:latin typeface="Arial Narrow" pitchFamily="34" charset="0"/>
              </a:rPr>
              <a:pPr algn="r"/>
              <a:t>40</a:t>
            </a:fld>
            <a:endParaRPr lang="es-ES" sz="1200">
              <a:latin typeface="Arial Narrow"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37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33796"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4E2426B-6C96-4156-8EB6-A525DD78A385}" type="slidenum">
              <a:rPr lang="es-VE" sz="1200">
                <a:latin typeface="Arial Narrow" pitchFamily="34" charset="0"/>
              </a:rPr>
              <a:pPr algn="r"/>
              <a:t>41</a:t>
            </a:fld>
            <a:endParaRPr lang="es-VE" sz="1200">
              <a:latin typeface="Arial Narrow"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50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4506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AC752A3-65A0-46B1-841F-634FDF6D662B}" type="slidenum">
              <a:rPr lang="es-ES" sz="1200">
                <a:latin typeface="Arial Narrow" pitchFamily="34" charset="0"/>
              </a:rPr>
              <a:pPr algn="r"/>
              <a:t>50</a:t>
            </a:fld>
            <a:endParaRPr lang="es-ES" sz="1200">
              <a:latin typeface="Arial Narrow"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7</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8</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9</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10</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11</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extLst>
      <p:ext uri="{BB962C8B-B14F-4D97-AF65-F5344CB8AC3E}">
        <p14:creationId xmlns:p14="http://schemas.microsoft.com/office/powerpoint/2010/main" val="796408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12</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extLst>
      <p:ext uri="{BB962C8B-B14F-4D97-AF65-F5344CB8AC3E}">
        <p14:creationId xmlns:p14="http://schemas.microsoft.com/office/powerpoint/2010/main" val="2719901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BC3D686B-938C-4D89-B26C-1E22F4777FE2}" type="slidenum">
              <a:rPr lang="es-ES" smtClean="0">
                <a:latin typeface="Arial" pitchFamily="34" charset="0"/>
              </a:rPr>
              <a:pPr/>
              <a:t>13</a:t>
            </a:fld>
            <a:endParaRPr lang="es-E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s-PE">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3760271B-E6B8-40D8-B35C-258C861FEBF8}" type="slidenum">
              <a:rPr lang="es-ES" smtClean="0"/>
              <a:pPr>
                <a:defRPr/>
              </a:pPr>
              <a:t>‹Nº›</a:t>
            </a:fld>
            <a:endParaRPr lang="es-E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310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92E96032-9929-49D1-8824-853850283328}" type="slidenum">
              <a:rPr lang="es-ES" smtClean="0"/>
              <a:pPr>
                <a:defRPr/>
              </a:pPr>
              <a:t>‹Nº›</a:t>
            </a:fld>
            <a:endParaRPr lang="es-ES"/>
          </a:p>
        </p:txBody>
      </p:sp>
    </p:spTree>
    <p:extLst>
      <p:ext uri="{BB962C8B-B14F-4D97-AF65-F5344CB8AC3E}">
        <p14:creationId xmlns:p14="http://schemas.microsoft.com/office/powerpoint/2010/main" val="3263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BC91C047-D819-4271-B1F1-CC80EC60A6E5}" type="slidenum">
              <a:rPr lang="es-ES" smtClean="0"/>
              <a:pPr>
                <a:defRPr/>
              </a:pPr>
              <a:t>‹Nº›</a:t>
            </a:fld>
            <a:endParaRPr lang="es-ES"/>
          </a:p>
        </p:txBody>
      </p:sp>
    </p:spTree>
    <p:extLst>
      <p:ext uri="{BB962C8B-B14F-4D97-AF65-F5344CB8AC3E}">
        <p14:creationId xmlns:p14="http://schemas.microsoft.com/office/powerpoint/2010/main" val="2411582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rátula RIMAC">
    <p:spTree>
      <p:nvGrpSpPr>
        <p:cNvPr id="1" name=""/>
        <p:cNvGrpSpPr/>
        <p:nvPr/>
      </p:nvGrpSpPr>
      <p:grpSpPr>
        <a:xfrm>
          <a:off x="0" y="0"/>
          <a:ext cx="0" cy="0"/>
          <a:chOff x="0" y="0"/>
          <a:chExt cx="0" cy="0"/>
        </a:xfrm>
      </p:grpSpPr>
      <p:sp>
        <p:nvSpPr>
          <p:cNvPr id="7" name="6 Rectángulo"/>
          <p:cNvSpPr/>
          <p:nvPr userDrawn="1"/>
        </p:nvSpPr>
        <p:spPr>
          <a:xfrm>
            <a:off x="6255656" y="11962"/>
            <a:ext cx="2888346" cy="100134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Título 1"/>
          <p:cNvSpPr>
            <a:spLocks noGrp="1"/>
          </p:cNvSpPr>
          <p:nvPr>
            <p:ph type="ctrTitle" hasCustomPrompt="1"/>
          </p:nvPr>
        </p:nvSpPr>
        <p:spPr>
          <a:xfrm>
            <a:off x="685800" y="2856817"/>
            <a:ext cx="7772400" cy="786269"/>
          </a:xfrm>
          <a:prstGeom prst="rect">
            <a:avLst/>
          </a:prstGeom>
        </p:spPr>
        <p:txBody>
          <a:bodyPr>
            <a:normAutofit/>
          </a:bodyPr>
          <a:lstStyle>
            <a:lvl1pPr algn="r">
              <a:defRPr sz="4000" b="1">
                <a:solidFill>
                  <a:srgbClr val="595959"/>
                </a:solidFill>
              </a:defRPr>
            </a:lvl1pPr>
          </a:lstStyle>
          <a:p>
            <a:r>
              <a:rPr lang="es-ES_tradnl" dirty="0"/>
              <a:t>Título de la presentación</a:t>
            </a:r>
            <a:endParaRPr lang="es-ES" dirty="0"/>
          </a:p>
        </p:txBody>
      </p:sp>
      <p:pic>
        <p:nvPicPr>
          <p:cNvPr id="5" name="Imagen 4" descr="Untitled-1.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7082" y="5225162"/>
            <a:ext cx="8386918" cy="488443"/>
          </a:xfrm>
          <a:prstGeom prst="rect">
            <a:avLst/>
          </a:prstGeom>
        </p:spPr>
      </p:pic>
      <p:grpSp>
        <p:nvGrpSpPr>
          <p:cNvPr id="4" name="Agrupar 12"/>
          <p:cNvGrpSpPr/>
          <p:nvPr userDrawn="1"/>
        </p:nvGrpSpPr>
        <p:grpSpPr>
          <a:xfrm>
            <a:off x="-16282" y="-7874"/>
            <a:ext cx="1515263" cy="268206"/>
            <a:chOff x="-16282" y="-7874"/>
            <a:chExt cx="1515263" cy="268206"/>
          </a:xfrm>
        </p:grpSpPr>
        <p:sp>
          <p:nvSpPr>
            <p:cNvPr id="14" name="Rectángulo 13"/>
            <p:cNvSpPr/>
            <p:nvPr userDrawn="1"/>
          </p:nvSpPr>
          <p:spPr>
            <a:xfrm>
              <a:off x="1104213" y="-7874"/>
              <a:ext cx="394768" cy="268206"/>
            </a:xfrm>
            <a:prstGeom prst="rect">
              <a:avLst/>
            </a:prstGeom>
            <a:solidFill>
              <a:srgbClr val="40C1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ángulo 14"/>
            <p:cNvSpPr/>
            <p:nvPr userDrawn="1"/>
          </p:nvSpPr>
          <p:spPr>
            <a:xfrm>
              <a:off x="747027" y="-7874"/>
              <a:ext cx="373747" cy="268206"/>
            </a:xfrm>
            <a:prstGeom prst="rect">
              <a:avLst/>
            </a:prstGeom>
            <a:solidFill>
              <a:srgbClr val="981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Rectángulo 15"/>
            <p:cNvSpPr/>
            <p:nvPr userDrawn="1"/>
          </p:nvSpPr>
          <p:spPr>
            <a:xfrm>
              <a:off x="407487" y="-7874"/>
              <a:ext cx="361766" cy="268206"/>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Rectángulo 16"/>
            <p:cNvSpPr/>
            <p:nvPr userDrawn="1"/>
          </p:nvSpPr>
          <p:spPr>
            <a:xfrm>
              <a:off x="-16282" y="-7874"/>
              <a:ext cx="423769" cy="268206"/>
            </a:xfrm>
            <a:prstGeom prst="rect">
              <a:avLst/>
            </a:prstGeom>
            <a:solidFill>
              <a:srgbClr val="FFC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8" name="2 Subtítulo"/>
          <p:cNvSpPr>
            <a:spLocks noGrp="1"/>
          </p:cNvSpPr>
          <p:nvPr>
            <p:ph type="subTitle" idx="1"/>
          </p:nvPr>
        </p:nvSpPr>
        <p:spPr>
          <a:xfrm>
            <a:off x="2481942" y="3886200"/>
            <a:ext cx="5976258" cy="859971"/>
          </a:xfrm>
          <a:prstGeom prst="rect">
            <a:avLst/>
          </a:prstGeom>
        </p:spPr>
        <p:txBody>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21"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dirty="0"/>
              <a:t>Fecha de la Presentación</a:t>
            </a:r>
          </a:p>
        </p:txBody>
      </p:sp>
      <p:sp>
        <p:nvSpPr>
          <p:cNvPr id="22" name="4 Marcador de pie de página"/>
          <p:cNvSpPr>
            <a:spLocks noGrp="1"/>
          </p:cNvSpPr>
          <p:nvPr>
            <p:ph type="ftr" sz="quarter" idx="3"/>
          </p:nvPr>
        </p:nvSpPr>
        <p:spPr>
          <a:xfrm>
            <a:off x="55626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Tree>
    <p:extLst>
      <p:ext uri="{BB962C8B-B14F-4D97-AF65-F5344CB8AC3E}">
        <p14:creationId xmlns:p14="http://schemas.microsoft.com/office/powerpoint/2010/main" val="426683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LANTILLA(1)">
    <p:spTree>
      <p:nvGrpSpPr>
        <p:cNvPr id="1" name=""/>
        <p:cNvGrpSpPr/>
        <p:nvPr/>
      </p:nvGrpSpPr>
      <p:grpSpPr>
        <a:xfrm>
          <a:off x="0" y="0"/>
          <a:ext cx="0" cy="0"/>
          <a:chOff x="0" y="0"/>
          <a:chExt cx="0" cy="0"/>
        </a:xfrm>
      </p:grpSpPr>
      <p:pic>
        <p:nvPicPr>
          <p:cNvPr id="26" name="Imagen 25"/>
          <p:cNvPicPr>
            <a:picLocks noChangeAspect="1"/>
          </p:cNvPicPr>
          <p:nvPr userDrawn="1"/>
        </p:nvPicPr>
        <p:blipFill>
          <a:blip r:embed="rId2" cstate="email"/>
          <a:stretch>
            <a:fillRect/>
          </a:stretch>
        </p:blipFill>
        <p:spPr>
          <a:xfrm>
            <a:off x="765122" y="6156387"/>
            <a:ext cx="8378878" cy="361678"/>
          </a:xfrm>
          <a:prstGeom prst="rect">
            <a:avLst/>
          </a:prstGeom>
        </p:spPr>
      </p:pic>
      <p:sp>
        <p:nvSpPr>
          <p:cNvPr id="8" name="Título 1"/>
          <p:cNvSpPr>
            <a:spLocks noGrp="1"/>
          </p:cNvSpPr>
          <p:nvPr>
            <p:ph type="title"/>
          </p:nvPr>
        </p:nvSpPr>
        <p:spPr>
          <a:xfrm>
            <a:off x="304800" y="228600"/>
            <a:ext cx="6081486" cy="743482"/>
          </a:xfrm>
          <a:prstGeom prst="rect">
            <a:avLst/>
          </a:prstGeom>
        </p:spPr>
        <p:txBody>
          <a:bodyPr>
            <a:normAutofit/>
          </a:bodyPr>
          <a:lstStyle>
            <a:lvl1pPr algn="l">
              <a:defRPr sz="2400" b="1">
                <a:solidFill>
                  <a:schemeClr val="tx1">
                    <a:lumMod val="65000"/>
                    <a:lumOff val="35000"/>
                  </a:schemeClr>
                </a:solidFill>
              </a:defRPr>
            </a:lvl1pPr>
          </a:lstStyle>
          <a:p>
            <a:r>
              <a:rPr lang="es-ES"/>
              <a:t>Haga clic para modificar el estilo de título del patrón</a:t>
            </a:r>
            <a:endParaRPr lang="es-ES" dirty="0"/>
          </a:p>
        </p:txBody>
      </p:sp>
      <p:sp>
        <p:nvSpPr>
          <p:cNvPr id="9" name="Marcador de contenido 2"/>
          <p:cNvSpPr>
            <a:spLocks noGrp="1"/>
          </p:cNvSpPr>
          <p:nvPr>
            <p:ph idx="1"/>
          </p:nvPr>
        </p:nvSpPr>
        <p:spPr>
          <a:xfrm>
            <a:off x="457200" y="1378858"/>
            <a:ext cx="8229600" cy="4958368"/>
          </a:xfrm>
          <a:prstGeom prst="rect">
            <a:avLst/>
          </a:prstGeom>
        </p:spPr>
        <p:txBody>
          <a:bodyPr/>
          <a:lstStyle>
            <a:lvl1pPr marL="261938" indent="-261938">
              <a:defRPr sz="2400" b="1">
                <a:solidFill>
                  <a:srgbClr val="595959"/>
                </a:solidFill>
              </a:defRPr>
            </a:lvl1pPr>
            <a:lvl2pPr marL="536575" indent="-274638">
              <a:defRPr sz="2000">
                <a:solidFill>
                  <a:srgbClr val="595959"/>
                </a:solidFill>
              </a:defRPr>
            </a:lvl2pPr>
            <a:lvl3pPr marL="812800" indent="-276225">
              <a:defRPr sz="1800">
                <a:solidFill>
                  <a:srgbClr val="595959"/>
                </a:solidFill>
              </a:defRPr>
            </a:lvl3pPr>
            <a:lvl4pPr marL="1074738" indent="-261938">
              <a:defRPr sz="1600">
                <a:solidFill>
                  <a:srgbClr val="595959"/>
                </a:solidFill>
              </a:defRPr>
            </a:lvl4pPr>
            <a:lvl5pPr marL="1349375" indent="-274638">
              <a:defRPr sz="1400">
                <a:solidFill>
                  <a:srgbClr val="595959"/>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grpSp>
        <p:nvGrpSpPr>
          <p:cNvPr id="2" name="Agrupar 17"/>
          <p:cNvGrpSpPr/>
          <p:nvPr userDrawn="1"/>
        </p:nvGrpSpPr>
        <p:grpSpPr>
          <a:xfrm>
            <a:off x="-16281" y="-7875"/>
            <a:ext cx="686547" cy="121521"/>
            <a:chOff x="-16282" y="-7874"/>
            <a:chExt cx="1515263" cy="268206"/>
          </a:xfrm>
        </p:grpSpPr>
        <p:sp>
          <p:nvSpPr>
            <p:cNvPr id="19" name="Rectángulo 18"/>
            <p:cNvSpPr/>
            <p:nvPr userDrawn="1"/>
          </p:nvSpPr>
          <p:spPr>
            <a:xfrm>
              <a:off x="1104213" y="-7874"/>
              <a:ext cx="394768" cy="268206"/>
            </a:xfrm>
            <a:prstGeom prst="rect">
              <a:avLst/>
            </a:prstGeom>
            <a:solidFill>
              <a:srgbClr val="40C1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Rectángulo 19"/>
            <p:cNvSpPr/>
            <p:nvPr userDrawn="1"/>
          </p:nvSpPr>
          <p:spPr>
            <a:xfrm>
              <a:off x="747027" y="-7874"/>
              <a:ext cx="373747" cy="268206"/>
            </a:xfrm>
            <a:prstGeom prst="rect">
              <a:avLst/>
            </a:prstGeom>
            <a:solidFill>
              <a:srgbClr val="981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Rectángulo 20"/>
            <p:cNvSpPr/>
            <p:nvPr userDrawn="1"/>
          </p:nvSpPr>
          <p:spPr>
            <a:xfrm>
              <a:off x="407487" y="-7874"/>
              <a:ext cx="361766" cy="268206"/>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Rectángulo 21"/>
            <p:cNvSpPr/>
            <p:nvPr userDrawn="1"/>
          </p:nvSpPr>
          <p:spPr>
            <a:xfrm>
              <a:off x="-16282" y="-7874"/>
              <a:ext cx="423769" cy="268206"/>
            </a:xfrm>
            <a:prstGeom prst="rect">
              <a:avLst/>
            </a:prstGeom>
            <a:solidFill>
              <a:srgbClr val="FFC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pic>
        <p:nvPicPr>
          <p:cNvPr id="14" name="Imagen 14"/>
          <p:cNvPicPr>
            <a:picLocks noChangeAspect="1"/>
          </p:cNvPicPr>
          <p:nvPr userDrawn="1"/>
        </p:nvPicPr>
        <p:blipFill>
          <a:blip r:embed="rId3" cstate="email"/>
          <a:stretch>
            <a:fillRect/>
          </a:stretch>
        </p:blipFill>
        <p:spPr>
          <a:xfrm>
            <a:off x="0" y="988734"/>
            <a:ext cx="4922414" cy="140864"/>
          </a:xfrm>
          <a:prstGeom prst="rect">
            <a:avLst/>
          </a:prstGeom>
        </p:spPr>
      </p:pic>
    </p:spTree>
    <p:extLst>
      <p:ext uri="{BB962C8B-B14F-4D97-AF65-F5344CB8AC3E}">
        <p14:creationId xmlns:p14="http://schemas.microsoft.com/office/powerpoint/2010/main" val="1838080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2690270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AndTx">
  <p:cSld name="Título, gráfico y texto">
    <p:spTree>
      <p:nvGrpSpPr>
        <p:cNvPr id="1" name=""/>
        <p:cNvGrpSpPr/>
        <p:nvPr/>
      </p:nvGrpSpPr>
      <p:grpSpPr>
        <a:xfrm>
          <a:off x="0" y="0"/>
          <a:ext cx="0" cy="0"/>
          <a:chOff x="0" y="0"/>
          <a:chExt cx="0" cy="0"/>
        </a:xfrm>
      </p:grpSpPr>
      <p:sp>
        <p:nvSpPr>
          <p:cNvPr id="2" name="1 Título"/>
          <p:cNvSpPr>
            <a:spLocks noGrp="1"/>
          </p:cNvSpPr>
          <p:nvPr>
            <p:ph type="title"/>
          </p:nvPr>
        </p:nvSpPr>
        <p:spPr>
          <a:xfrm>
            <a:off x="574675" y="304800"/>
            <a:ext cx="8001000" cy="1216025"/>
          </a:xfrm>
        </p:spPr>
        <p:txBody>
          <a:bodyPr/>
          <a:lstStyle/>
          <a:p>
            <a:r>
              <a:rPr lang="es-ES"/>
              <a:t>Haga clic para modificar el estilo de título del patrón</a:t>
            </a:r>
            <a:endParaRPr lang="es-VE"/>
          </a:p>
        </p:txBody>
      </p:sp>
      <p:sp>
        <p:nvSpPr>
          <p:cNvPr id="3" name="2 Marcador de gráfico"/>
          <p:cNvSpPr>
            <a:spLocks noGrp="1"/>
          </p:cNvSpPr>
          <p:nvPr>
            <p:ph type="chart" sz="half" idx="1"/>
          </p:nvPr>
        </p:nvSpPr>
        <p:spPr>
          <a:xfrm>
            <a:off x="566738" y="1752600"/>
            <a:ext cx="3924300" cy="4267200"/>
          </a:xfrm>
        </p:spPr>
        <p:txBody>
          <a:bodyPr/>
          <a:lstStyle/>
          <a:p>
            <a:pPr lvl="0"/>
            <a:endParaRPr lang="es-VE" noProof="0"/>
          </a:p>
        </p:txBody>
      </p:sp>
      <p:sp>
        <p:nvSpPr>
          <p:cNvPr id="4" name="3 Marcador de texto"/>
          <p:cNvSpPr>
            <a:spLocks noGrp="1"/>
          </p:cNvSpPr>
          <p:nvPr>
            <p:ph type="body" sz="half" idx="2"/>
          </p:nvPr>
        </p:nvSpPr>
        <p:spPr>
          <a:xfrm>
            <a:off x="4643438" y="1752600"/>
            <a:ext cx="3924300" cy="4267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Rectangle 6"/>
          <p:cNvSpPr>
            <a:spLocks noGrp="1" noChangeArrowheads="1"/>
          </p:cNvSpPr>
          <p:nvPr>
            <p:ph type="dt" sz="half" idx="10"/>
          </p:nvPr>
        </p:nvSpPr>
        <p:spPr>
          <a:ln/>
        </p:spPr>
        <p:txBody>
          <a:bodyPr/>
          <a:lstStyle>
            <a:lvl1pPr>
              <a:defRPr/>
            </a:lvl1pPr>
          </a:lstStyle>
          <a:p>
            <a:pPr>
              <a:defRPr/>
            </a:pPr>
            <a:fld id="{168FE88A-C43E-4AB8-B723-ED468A00B804}" type="datetimeFigureOut">
              <a:rPr lang="es-ES"/>
              <a:pPr>
                <a:defRPr/>
              </a:pPr>
              <a:t>06/12/2024</a:t>
            </a:fld>
            <a:endParaRPr lang="es-ES"/>
          </a:p>
        </p:txBody>
      </p:sp>
      <p:sp>
        <p:nvSpPr>
          <p:cNvPr id="6" name="Rectangle 7"/>
          <p:cNvSpPr>
            <a:spLocks noGrp="1" noChangeArrowheads="1"/>
          </p:cNvSpPr>
          <p:nvPr>
            <p:ph type="ftr" sz="quarter" idx="11"/>
          </p:nvPr>
        </p:nvSpPr>
        <p:spPr>
          <a:ln/>
        </p:spPr>
        <p:txBody>
          <a:bodyPr/>
          <a:lstStyle>
            <a:lvl1pPr>
              <a:defRPr/>
            </a:lvl1pPr>
          </a:lstStyle>
          <a:p>
            <a:pPr>
              <a:defRPr/>
            </a:pPr>
            <a:endParaRPr lang="es-ES"/>
          </a:p>
        </p:txBody>
      </p:sp>
      <p:sp>
        <p:nvSpPr>
          <p:cNvPr id="7" name="Rectangle 8"/>
          <p:cNvSpPr>
            <a:spLocks noGrp="1" noChangeArrowheads="1"/>
          </p:cNvSpPr>
          <p:nvPr>
            <p:ph type="sldNum" sz="quarter" idx="12"/>
          </p:nvPr>
        </p:nvSpPr>
        <p:spPr>
          <a:ln/>
        </p:spPr>
        <p:txBody>
          <a:bodyPr/>
          <a:lstStyle>
            <a:lvl1pPr>
              <a:defRPr/>
            </a:lvl1pPr>
          </a:lstStyle>
          <a:p>
            <a:pPr>
              <a:defRPr/>
            </a:pPr>
            <a:fld id="{1AF801AB-A504-4E6F-B5AF-B0DE572320B6}" type="slidenum">
              <a:rPr lang="es-ES"/>
              <a:pPr>
                <a:defRPr/>
              </a:pPr>
              <a:t>‹Nº›</a:t>
            </a:fld>
            <a:endParaRPr lang="es-ES"/>
          </a:p>
        </p:txBody>
      </p:sp>
    </p:spTree>
    <p:extLst>
      <p:ext uri="{BB962C8B-B14F-4D97-AF65-F5344CB8AC3E}">
        <p14:creationId xmlns:p14="http://schemas.microsoft.com/office/powerpoint/2010/main" val="2957000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D51F1BA5-813A-4544-9AC7-5EAF336C45ED}" type="slidenum">
              <a:rPr lang="es-ES" smtClean="0"/>
              <a:pPr>
                <a:defRPr/>
              </a:pPr>
              <a:t>‹Nº›</a:t>
            </a:fld>
            <a:endParaRPr lang="es-ES"/>
          </a:p>
        </p:txBody>
      </p:sp>
    </p:spTree>
    <p:extLst>
      <p:ext uri="{BB962C8B-B14F-4D97-AF65-F5344CB8AC3E}">
        <p14:creationId xmlns:p14="http://schemas.microsoft.com/office/powerpoint/2010/main" val="104161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8F80B1DB-2070-4845-A02E-BA6E3BF00F7F}" type="slidenum">
              <a:rPr lang="es-ES" smtClean="0"/>
              <a:pPr>
                <a:defRPr/>
              </a:pPr>
              <a:t>‹Nº›</a:t>
            </a:fld>
            <a:endParaRPr lang="es-E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20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FB5C1042-31F3-4A82-B08D-2264BBDE1057}" type="slidenum">
              <a:rPr lang="es-ES" smtClean="0"/>
              <a:pPr>
                <a:defRPr/>
              </a:pPr>
              <a:t>‹Nº›</a:t>
            </a:fld>
            <a:endParaRPr lang="es-ES"/>
          </a:p>
        </p:txBody>
      </p:sp>
    </p:spTree>
    <p:extLst>
      <p:ext uri="{BB962C8B-B14F-4D97-AF65-F5344CB8AC3E}">
        <p14:creationId xmlns:p14="http://schemas.microsoft.com/office/powerpoint/2010/main" val="10390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22960" y="2582334"/>
            <a:ext cx="3703320" cy="32867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63440" y="2582334"/>
            <a:ext cx="3703320" cy="32867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pPr>
              <a:defRPr/>
            </a:pPr>
            <a:fld id="{818EF200-0A14-48E6-8B90-450C6E38A51B}" type="slidenum">
              <a:rPr lang="es-ES" smtClean="0"/>
              <a:pPr>
                <a:defRPr/>
              </a:pPr>
              <a:t>‹Nº›</a:t>
            </a:fld>
            <a:endParaRPr lang="es-ES"/>
          </a:p>
        </p:txBody>
      </p:sp>
    </p:spTree>
    <p:extLst>
      <p:ext uri="{BB962C8B-B14F-4D97-AF65-F5344CB8AC3E}">
        <p14:creationId xmlns:p14="http://schemas.microsoft.com/office/powerpoint/2010/main" val="117803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pPr>
              <a:defRPr/>
            </a:pPr>
            <a:fld id="{66B93091-7DE2-493B-9B71-B55D680A8A85}" type="slidenum">
              <a:rPr lang="es-ES" smtClean="0"/>
              <a:pPr>
                <a:defRPr/>
              </a:pPr>
              <a:t>‹Nº›</a:t>
            </a:fld>
            <a:endParaRPr lang="es-ES"/>
          </a:p>
        </p:txBody>
      </p:sp>
    </p:spTree>
    <p:extLst>
      <p:ext uri="{BB962C8B-B14F-4D97-AF65-F5344CB8AC3E}">
        <p14:creationId xmlns:p14="http://schemas.microsoft.com/office/powerpoint/2010/main" val="2468329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s-ES"/>
          </a:p>
        </p:txBody>
      </p:sp>
      <p:sp>
        <p:nvSpPr>
          <p:cNvPr id="9" name="Slide Number Placeholder 8"/>
          <p:cNvSpPr>
            <a:spLocks noGrp="1"/>
          </p:cNvSpPr>
          <p:nvPr>
            <p:ph type="sldNum" sz="quarter" idx="12"/>
          </p:nvPr>
        </p:nvSpPr>
        <p:spPr/>
        <p:txBody>
          <a:bodyPr/>
          <a:lstStyle/>
          <a:p>
            <a:pPr>
              <a:defRPr/>
            </a:pPr>
            <a:fld id="{3D9D9F90-5C1F-40C3-BFBE-ADA149148FDD}" type="slidenum">
              <a:rPr lang="es-ES" smtClean="0"/>
              <a:pPr>
                <a:defRPr/>
              </a:pPr>
              <a:t>‹Nº›</a:t>
            </a:fld>
            <a:endParaRPr lang="es-ES"/>
          </a:p>
        </p:txBody>
      </p:sp>
    </p:spTree>
    <p:extLst>
      <p:ext uri="{BB962C8B-B14F-4D97-AF65-F5344CB8AC3E}">
        <p14:creationId xmlns:p14="http://schemas.microsoft.com/office/powerpoint/2010/main" val="312840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s-E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2220B48-9649-44E9-895A-38747ED90F66}" type="slidenum">
              <a:rPr lang="es-ES" smtClean="0"/>
              <a:pPr>
                <a:defRPr/>
              </a:pPr>
              <a:t>‹Nº›</a:t>
            </a:fld>
            <a:endParaRPr lang="es-ES"/>
          </a:p>
        </p:txBody>
      </p:sp>
    </p:spTree>
    <p:extLst>
      <p:ext uri="{BB962C8B-B14F-4D97-AF65-F5344CB8AC3E}">
        <p14:creationId xmlns:p14="http://schemas.microsoft.com/office/powerpoint/2010/main" val="3076364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5D94195C-2EDF-4DA6-A7D9-FCA19CB48FC9}" type="slidenum">
              <a:rPr lang="es-ES" smtClean="0"/>
              <a:pPr>
                <a:defRPr/>
              </a:pPr>
              <a:t>‹Nº›</a:t>
            </a:fld>
            <a:endParaRPr lang="es-ES"/>
          </a:p>
        </p:txBody>
      </p:sp>
    </p:spTree>
    <p:extLst>
      <p:ext uri="{BB962C8B-B14F-4D97-AF65-F5344CB8AC3E}">
        <p14:creationId xmlns:p14="http://schemas.microsoft.com/office/powerpoint/2010/main" val="79659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s-E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s-E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66B93091-7DE2-493B-9B71-B55D680A8A85}" type="slidenum">
              <a:rPr lang="es-ES" smtClean="0"/>
              <a:pPr>
                <a:defRPr/>
              </a:pPr>
              <a:t>‹Nº›</a:t>
            </a:fld>
            <a:endParaRPr lang="es-E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6741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9" r:id="rId14"/>
    <p:sldLayoutId id="2147483692" r:id="rId1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3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38.gif"/><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40.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9.jpeg"/><Relationship Id="rId5" Type="http://schemas.openxmlformats.org/officeDocument/2006/relationships/image" Target="../media/image9.png"/><Relationship Id="rId10" Type="http://schemas.openxmlformats.org/officeDocument/2006/relationships/image" Target="../media/image42.png"/><Relationship Id="rId4" Type="http://schemas.openxmlformats.org/officeDocument/2006/relationships/notesSlide" Target="../notesSlides/notesSlide20.xml"/><Relationship Id="rId9"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3.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9.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55.png"/><Relationship Id="rId4"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image" Target="../media/image59.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9.png"/><Relationship Id="rId4" Type="http://schemas.openxmlformats.org/officeDocument/2006/relationships/image" Target="../media/image56.png"/><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png"/><Relationship Id="rId3" Type="http://schemas.openxmlformats.org/officeDocument/2006/relationships/audio" Target="../media/media35.m4a"/><Relationship Id="rId7" Type="http://schemas.openxmlformats.org/officeDocument/2006/relationships/image" Target="../media/image61.png"/><Relationship Id="rId12" Type="http://schemas.openxmlformats.org/officeDocument/2006/relationships/image" Target="../media/image8.svg"/><Relationship Id="rId2" Type="http://schemas.microsoft.com/office/2007/relationships/media" Target="../media/media35.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png"/><Relationship Id="rId5" Type="http://schemas.openxmlformats.org/officeDocument/2006/relationships/notesSlide" Target="../notesSlides/notesSlide26.xml"/><Relationship Id="rId10"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5.png"/><Relationship Id="rId11" Type="http://schemas.openxmlformats.org/officeDocument/2006/relationships/image" Target="../media/image9.png"/><Relationship Id="rId5" Type="http://schemas.openxmlformats.org/officeDocument/2006/relationships/image" Target="../media/image64.png"/><Relationship Id="rId10" Type="http://schemas.openxmlformats.org/officeDocument/2006/relationships/image" Target="../media/image5.png"/><Relationship Id="rId4" Type="http://schemas.openxmlformats.org/officeDocument/2006/relationships/notesSlide" Target="../notesSlides/notesSlide27.xml"/><Relationship Id="rId9" Type="http://schemas.openxmlformats.org/officeDocument/2006/relationships/image" Target="../media/image68.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5.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4.jpeg"/><Relationship Id="rId5" Type="http://schemas.openxmlformats.org/officeDocument/2006/relationships/image" Target="../media/image73.emf"/><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media42.m4a"/><Relationship Id="rId7" Type="http://schemas.openxmlformats.org/officeDocument/2006/relationships/oleObject" Target="../embeddings/oleObject3.bin"/><Relationship Id="rId2" Type="http://schemas.microsoft.com/office/2007/relationships/media" Target="../media/media42.m4a"/><Relationship Id="rId1" Type="http://schemas.openxmlformats.org/officeDocument/2006/relationships/vmlDrawing" Target="../drawings/vmlDrawing2.vml"/><Relationship Id="rId6" Type="http://schemas.openxmlformats.org/officeDocument/2006/relationships/image" Target="../media/image78.png"/><Relationship Id="rId5" Type="http://schemas.openxmlformats.org/officeDocument/2006/relationships/oleObject" Target="../embeddings/oleObject2.bin"/><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media43.m4a"/><Relationship Id="rId7" Type="http://schemas.openxmlformats.org/officeDocument/2006/relationships/oleObject" Target="../embeddings/oleObject5.bin"/><Relationship Id="rId2" Type="http://schemas.microsoft.com/office/2007/relationships/media" Target="../media/media43.m4a"/><Relationship Id="rId1" Type="http://schemas.openxmlformats.org/officeDocument/2006/relationships/vmlDrawing" Target="../drawings/vmlDrawing3.vml"/><Relationship Id="rId6" Type="http://schemas.openxmlformats.org/officeDocument/2006/relationships/image" Target="../media/image80.png"/><Relationship Id="rId5" Type="http://schemas.openxmlformats.org/officeDocument/2006/relationships/oleObject" Target="../embeddings/oleObject4.bin"/><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media44.m4a"/><Relationship Id="rId7" Type="http://schemas.openxmlformats.org/officeDocument/2006/relationships/oleObject" Target="../embeddings/oleObject7.bin"/><Relationship Id="rId2" Type="http://schemas.microsoft.com/office/2007/relationships/media" Target="../media/media44.m4a"/><Relationship Id="rId1" Type="http://schemas.openxmlformats.org/officeDocument/2006/relationships/vmlDrawing" Target="../drawings/vmlDrawing4.vml"/><Relationship Id="rId6" Type="http://schemas.openxmlformats.org/officeDocument/2006/relationships/image" Target="../media/image82.png"/><Relationship Id="rId5" Type="http://schemas.openxmlformats.org/officeDocument/2006/relationships/oleObject" Target="../embeddings/oleObject6.bin"/><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838200" y="2514600"/>
            <a:ext cx="7772400" cy="786269"/>
          </a:xfrm>
        </p:spPr>
        <p:txBody>
          <a:bodyPr>
            <a:noAutofit/>
          </a:bodyPr>
          <a:lstStyle/>
          <a:p>
            <a:pPr algn="ctr"/>
            <a:r>
              <a:rPr lang="es-ES" dirty="0">
                <a:solidFill>
                  <a:schemeClr val="tx1"/>
                </a:solidFill>
                <a:latin typeface="Arial Black" panose="020B0A04020102020204" pitchFamily="34" charset="0"/>
              </a:rPr>
              <a:t>SEGURIDAD EN TRABAJOS EN CALIENTE</a:t>
            </a:r>
          </a:p>
        </p:txBody>
      </p:sp>
      <p:pic>
        <p:nvPicPr>
          <p:cNvPr id="2" name="Imagen 1">
            <a:extLst>
              <a:ext uri="{FF2B5EF4-FFF2-40B4-BE49-F238E27FC236}">
                <a16:creationId xmlns:a16="http://schemas.microsoft.com/office/drawing/2014/main" id="{3AEBBB46-6A93-49D5-8206-65884064EF99}"/>
              </a:ext>
            </a:extLst>
          </p:cNvPr>
          <p:cNvPicPr>
            <a:picLocks noChangeAspect="1"/>
          </p:cNvPicPr>
          <p:nvPr/>
        </p:nvPicPr>
        <p:blipFill rotWithShape="1">
          <a:blip r:embed="rId2"/>
          <a:srcRect l="8824" t="17766" r="8824" b="10174"/>
          <a:stretch/>
        </p:blipFill>
        <p:spPr>
          <a:xfrm>
            <a:off x="457200" y="381000"/>
            <a:ext cx="2362200" cy="1218215"/>
          </a:xfrm>
          <a:prstGeom prst="rect">
            <a:avLst/>
          </a:prstGeom>
        </p:spPr>
      </p:pic>
      <p:pic>
        <p:nvPicPr>
          <p:cNvPr id="310274" name="Picture 2" descr="Accidentes en el trabajo en caliente: deficiencias en el manejo de  seguridad – Industrialmindset">
            <a:extLst>
              <a:ext uri="{FF2B5EF4-FFF2-40B4-BE49-F238E27FC236}">
                <a16:creationId xmlns:a16="http://schemas.microsoft.com/office/drawing/2014/main" id="{2CABAA6F-DEA3-409B-A46B-F34BB78128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708027"/>
            <a:ext cx="4191000" cy="239454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2B6988CB-C8F2-46C3-A62C-E42852F72416}"/>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spTree>
    <p:extLst>
      <p:ext uri="{BB962C8B-B14F-4D97-AF65-F5344CB8AC3E}">
        <p14:creationId xmlns:p14="http://schemas.microsoft.com/office/powerpoint/2010/main" val="314999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1447800" y="841898"/>
            <a:ext cx="6081486" cy="743482"/>
          </a:xfrm>
        </p:spPr>
        <p:txBody>
          <a:bodyPr>
            <a:normAutofit fontScale="90000"/>
          </a:bodyPr>
          <a:lstStyle/>
          <a:p>
            <a:pPr algn="ctr" eaLnBrk="1" hangingPunct="1"/>
            <a:r>
              <a:rPr lang="es-PE" sz="3000" dirty="0">
                <a:solidFill>
                  <a:schemeClr val="tx1"/>
                </a:solidFill>
                <a:latin typeface="Arial Black" panose="020B0A04020102020204" pitchFamily="34" charset="0"/>
              </a:rPr>
              <a:t>IDENTIFICACIÓN DE PELIGROS Y EVALUACIÓN DE RIESGOS</a:t>
            </a:r>
          </a:p>
        </p:txBody>
      </p:sp>
      <p:sp>
        <p:nvSpPr>
          <p:cNvPr id="4100" name="Rectangle 4"/>
          <p:cNvSpPr>
            <a:spLocks noGrp="1" noChangeArrowheads="1"/>
          </p:cNvSpPr>
          <p:nvPr>
            <p:ph idx="1"/>
          </p:nvPr>
        </p:nvSpPr>
        <p:spPr>
          <a:xfrm>
            <a:off x="457200" y="2065030"/>
            <a:ext cx="4495800" cy="1922397"/>
          </a:xfrm>
        </p:spPr>
        <p:txBody>
          <a:bodyPr>
            <a:normAutofit fontScale="85000" lnSpcReduction="20000"/>
          </a:bodyPr>
          <a:lstStyle/>
          <a:p>
            <a:pPr marL="457200" indent="-457200" algn="just" eaLnBrk="1" hangingPunct="1">
              <a:lnSpc>
                <a:spcPct val="110000"/>
              </a:lnSpc>
              <a:spcBef>
                <a:spcPct val="0"/>
              </a:spcBef>
              <a:buClr>
                <a:srgbClr val="FF0000"/>
              </a:buClr>
              <a:buFont typeface="Wingdings" pitchFamily="2" charset="2"/>
              <a:buChar char="ü"/>
            </a:pPr>
            <a:endParaRPr lang="es-ES_tradnl" sz="2000" b="1" dirty="0">
              <a:solidFill>
                <a:schemeClr val="tx2"/>
              </a:solidFill>
              <a:latin typeface="Verdana" pitchFamily="34" charset="0"/>
            </a:endParaRPr>
          </a:p>
          <a:p>
            <a:pPr marL="457200" indent="-457200" algn="just">
              <a:lnSpc>
                <a:spcPct val="110000"/>
              </a:lnSpc>
              <a:spcBef>
                <a:spcPct val="0"/>
              </a:spcBef>
              <a:buClr>
                <a:srgbClr val="FF0000"/>
              </a:buClr>
              <a:buFont typeface="Wingdings" pitchFamily="2" charset="2"/>
              <a:buChar char="ü"/>
            </a:pPr>
            <a:r>
              <a:rPr lang="es-MX" b="0" dirty="0">
                <a:solidFill>
                  <a:schemeClr val="tx1"/>
                </a:solidFill>
              </a:rPr>
              <a:t>La presencia de fuentes de calor puede aumentar el riesgo de incendios y explosiones, especialmente en entornos donde existan materiales inflamables o gases combustibles.</a:t>
            </a:r>
            <a:endParaRPr lang="es-ES_tradnl" sz="2000" dirty="0">
              <a:solidFill>
                <a:schemeClr val="tx1"/>
              </a:solidFill>
              <a:latin typeface="Verdana" pitchFamily="34" charset="0"/>
            </a:endParaRPr>
          </a:p>
          <a:p>
            <a:pPr marL="446088" indent="0" algn="just" eaLnBrk="1" hangingPunct="1">
              <a:lnSpc>
                <a:spcPct val="110000"/>
              </a:lnSpc>
              <a:spcBef>
                <a:spcPct val="0"/>
              </a:spcBef>
              <a:buClr>
                <a:srgbClr val="A50021"/>
              </a:buClr>
              <a:buNone/>
            </a:pPr>
            <a:endParaRPr lang="es-ES_tradnl" sz="2400" dirty="0">
              <a:latin typeface="Verdana" pitchFamily="34" charset="0"/>
            </a:endParaRPr>
          </a:p>
          <a:p>
            <a:pPr marL="190500" indent="-190500" eaLnBrk="1" hangingPunct="1"/>
            <a:endParaRPr lang="es-PE" sz="2400" dirty="0">
              <a:latin typeface="+mj-lt"/>
            </a:endParaRPr>
          </a:p>
        </p:txBody>
      </p:sp>
      <p:pic>
        <p:nvPicPr>
          <p:cNvPr id="6" name="Picture 8" descr="SMAW 0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298809" y="1849212"/>
            <a:ext cx="3311723" cy="397062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E37FA730-726B-4A0D-ADBB-4E613B1E819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8A07C15E-948D-4A2E-BF03-C93EF4072A89}"/>
              </a:ext>
            </a:extLst>
          </p:cNvPr>
          <p:cNvPicPr>
            <a:picLocks noChangeAspect="1"/>
          </p:cNvPicPr>
          <p:nvPr/>
        </p:nvPicPr>
        <p:blipFill rotWithShape="1">
          <a:blip r:embed="rId6"/>
          <a:srcRect l="8824" t="17766" r="8824" b="10174"/>
          <a:stretch/>
        </p:blipFill>
        <p:spPr>
          <a:xfrm>
            <a:off x="228600" y="152400"/>
            <a:ext cx="1371600" cy="707351"/>
          </a:xfrm>
          <a:prstGeom prst="rect">
            <a:avLst/>
          </a:prstGeom>
        </p:spPr>
      </p:pic>
      <p:sp>
        <p:nvSpPr>
          <p:cNvPr id="2" name="CuadroTexto 1">
            <a:extLst>
              <a:ext uri="{FF2B5EF4-FFF2-40B4-BE49-F238E27FC236}">
                <a16:creationId xmlns:a16="http://schemas.microsoft.com/office/drawing/2014/main" id="{651F5552-27E8-43CE-98A9-591312ADAD46}"/>
              </a:ext>
            </a:extLst>
          </p:cNvPr>
          <p:cNvSpPr txBox="1"/>
          <p:nvPr/>
        </p:nvSpPr>
        <p:spPr>
          <a:xfrm>
            <a:off x="609600" y="1849212"/>
            <a:ext cx="4280787" cy="400110"/>
          </a:xfrm>
          <a:prstGeom prst="rect">
            <a:avLst/>
          </a:prstGeom>
          <a:noFill/>
        </p:spPr>
        <p:txBody>
          <a:bodyPr wrap="none" rtlCol="0">
            <a:spAutoFit/>
          </a:bodyPr>
          <a:lstStyle/>
          <a:p>
            <a:r>
              <a:rPr lang="es-MX" sz="2000" dirty="0">
                <a:latin typeface="Arial Black" panose="020B0A04020102020204" pitchFamily="34" charset="0"/>
              </a:rPr>
              <a:t>INCENDIOS Y EXPLOSIONES </a:t>
            </a:r>
            <a:endParaRPr lang="es-PE" sz="2000" dirty="0">
              <a:latin typeface="Arial Black" panose="020B0A04020102020204" pitchFamily="34" charset="0"/>
            </a:endParaRPr>
          </a:p>
        </p:txBody>
      </p:sp>
      <p:pic>
        <p:nvPicPr>
          <p:cNvPr id="8" name="Picture 6" descr="Ejemplos de riesgos de soldadura y corte">
            <a:extLst>
              <a:ext uri="{FF2B5EF4-FFF2-40B4-BE49-F238E27FC236}">
                <a16:creationId xmlns:a16="http://schemas.microsoft.com/office/drawing/2014/main" id="{BB93C5A6-F07F-49AF-A974-B48AA5A147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00" t="39279" r="71334" b="23916"/>
          <a:stretch/>
        </p:blipFill>
        <p:spPr bwMode="auto">
          <a:xfrm>
            <a:off x="7529286" y="4734892"/>
            <a:ext cx="1295400" cy="140227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BD0D8517-3BDC-43BA-8C9A-E3B38A567BC2}"/>
              </a:ext>
            </a:extLst>
          </p:cNvPr>
          <p:cNvSpPr/>
          <p:nvPr/>
        </p:nvSpPr>
        <p:spPr>
          <a:xfrm>
            <a:off x="228600" y="4048550"/>
            <a:ext cx="4572000" cy="686342"/>
          </a:xfrm>
          <a:prstGeom prst="rect">
            <a:avLst/>
          </a:prstGeom>
        </p:spPr>
        <p:txBody>
          <a:bodyPr>
            <a:spAutoFit/>
          </a:bodyPr>
          <a:lstStyle/>
          <a:p>
            <a:pPr marL="446088" indent="0" algn="just">
              <a:lnSpc>
                <a:spcPct val="110000"/>
              </a:lnSpc>
              <a:spcBef>
                <a:spcPct val="0"/>
              </a:spcBef>
              <a:buClr>
                <a:srgbClr val="A50021"/>
              </a:buClr>
              <a:buNone/>
            </a:pPr>
            <a:r>
              <a:rPr lang="es-PE" dirty="0">
                <a:latin typeface="Arial Black" panose="020B0A04020102020204" pitchFamily="34" charset="0"/>
              </a:rPr>
              <a:t>EXPOSICIÓN A SUSTANCIAS PELIGROSAS</a:t>
            </a:r>
          </a:p>
        </p:txBody>
      </p:sp>
      <p:sp>
        <p:nvSpPr>
          <p:cNvPr id="4" name="Rectángulo 3">
            <a:extLst>
              <a:ext uri="{FF2B5EF4-FFF2-40B4-BE49-F238E27FC236}">
                <a16:creationId xmlns:a16="http://schemas.microsoft.com/office/drawing/2014/main" id="{30D317FE-950A-4F70-ACCE-07F4078CF358}"/>
              </a:ext>
            </a:extLst>
          </p:cNvPr>
          <p:cNvSpPr/>
          <p:nvPr/>
        </p:nvSpPr>
        <p:spPr>
          <a:xfrm>
            <a:off x="525447" y="4774179"/>
            <a:ext cx="4572000" cy="1015663"/>
          </a:xfrm>
          <a:prstGeom prst="rect">
            <a:avLst/>
          </a:prstGeom>
        </p:spPr>
        <p:txBody>
          <a:bodyPr>
            <a:spAutoFit/>
          </a:bodyPr>
          <a:lstStyle/>
          <a:p>
            <a:pPr marL="285750" indent="-285750">
              <a:buClr>
                <a:srgbClr val="FF3300"/>
              </a:buClr>
              <a:buFont typeface="Wingdings" panose="05000000000000000000" pitchFamily="2" charset="2"/>
              <a:buChar char="ü"/>
            </a:pPr>
            <a:r>
              <a:rPr lang="es-MX" dirty="0">
                <a:solidFill>
                  <a:srgbClr val="252525"/>
                </a:solidFill>
                <a:latin typeface="arial" panose="020B0604020202020204" pitchFamily="34" charset="0"/>
              </a:rPr>
              <a:t> </a:t>
            </a:r>
            <a:r>
              <a:rPr lang="es-MX" sz="2000" dirty="0"/>
              <a:t>La inhalación de humos o vapores tóxicos puede tener consecuencias graves para la salud.</a:t>
            </a:r>
            <a:endParaRPr lang="es-PE" sz="2000" dirty="0"/>
          </a:p>
        </p:txBody>
      </p:sp>
      <p:pic>
        <p:nvPicPr>
          <p:cNvPr id="9" name="Sonido grabado">
            <a:hlinkClick r:id="" action="ppaction://media"/>
            <a:extLst>
              <a:ext uri="{FF2B5EF4-FFF2-40B4-BE49-F238E27FC236}">
                <a16:creationId xmlns:a16="http://schemas.microsoft.com/office/drawing/2014/main" id="{041A63A2-AFD4-400F-BB95-E12BAF0109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647" y="5759001"/>
            <a:ext cx="609600" cy="609600"/>
          </a:xfrm>
          <a:prstGeom prst="rect">
            <a:avLst/>
          </a:prstGeom>
        </p:spPr>
      </p:pic>
    </p:spTree>
    <p:extLst>
      <p:ext uri="{BB962C8B-B14F-4D97-AF65-F5344CB8AC3E}">
        <p14:creationId xmlns:p14="http://schemas.microsoft.com/office/powerpoint/2010/main" val="143153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1447800" y="841898"/>
            <a:ext cx="6081486" cy="743482"/>
          </a:xfrm>
        </p:spPr>
        <p:txBody>
          <a:bodyPr>
            <a:normAutofit fontScale="90000"/>
          </a:bodyPr>
          <a:lstStyle/>
          <a:p>
            <a:pPr algn="ctr"/>
            <a:r>
              <a:rPr lang="es-PE" sz="3000" dirty="0">
                <a:solidFill>
                  <a:schemeClr val="tx1"/>
                </a:solidFill>
                <a:latin typeface="Arial Black" panose="020B0A04020102020204" pitchFamily="34" charset="0"/>
              </a:rPr>
              <a:t>IDENTIFICACIÓN DE PELIGROS Y EVALUACIÓN DE RIESGOS</a:t>
            </a:r>
          </a:p>
        </p:txBody>
      </p:sp>
      <p:sp>
        <p:nvSpPr>
          <p:cNvPr id="4100" name="Rectangle 4"/>
          <p:cNvSpPr>
            <a:spLocks noGrp="1" noChangeArrowheads="1"/>
          </p:cNvSpPr>
          <p:nvPr>
            <p:ph idx="1"/>
          </p:nvPr>
        </p:nvSpPr>
        <p:spPr>
          <a:xfrm>
            <a:off x="457200" y="2377499"/>
            <a:ext cx="4495800" cy="1922397"/>
          </a:xfrm>
        </p:spPr>
        <p:txBody>
          <a:bodyPr>
            <a:normAutofit/>
          </a:bodyPr>
          <a:lstStyle/>
          <a:p>
            <a:pPr marL="457200" indent="-457200" algn="just" eaLnBrk="1" hangingPunct="1">
              <a:lnSpc>
                <a:spcPct val="110000"/>
              </a:lnSpc>
              <a:spcBef>
                <a:spcPct val="0"/>
              </a:spcBef>
              <a:buClr>
                <a:srgbClr val="FF0000"/>
              </a:buClr>
              <a:buFont typeface="Wingdings" pitchFamily="2" charset="2"/>
              <a:buChar char="ü"/>
            </a:pPr>
            <a:endParaRPr lang="es-ES_tradnl" sz="2000" b="1" dirty="0">
              <a:solidFill>
                <a:schemeClr val="tx2"/>
              </a:solidFill>
              <a:latin typeface="Verdana" pitchFamily="34" charset="0"/>
            </a:endParaRPr>
          </a:p>
          <a:p>
            <a:pPr marL="457200" indent="-457200" algn="just">
              <a:lnSpc>
                <a:spcPct val="110000"/>
              </a:lnSpc>
              <a:spcBef>
                <a:spcPct val="0"/>
              </a:spcBef>
              <a:buClr>
                <a:srgbClr val="FF0000"/>
              </a:buClr>
              <a:buFont typeface="Wingdings" pitchFamily="2" charset="2"/>
              <a:buChar char="ü"/>
            </a:pPr>
            <a:r>
              <a:rPr lang="es-MX" sz="2000" b="0" dirty="0">
                <a:solidFill>
                  <a:schemeClr val="tx1"/>
                </a:solidFill>
              </a:rPr>
              <a:t>La exposición directa a altas temperaturas aumenta el riesgo de quemaduras y lesiones térmicas.</a:t>
            </a:r>
            <a:r>
              <a:rPr lang="es-MX" b="0" dirty="0"/>
              <a:t> </a:t>
            </a:r>
            <a:endParaRPr lang="es-PE" sz="2400" dirty="0">
              <a:latin typeface="+mj-lt"/>
            </a:endParaRPr>
          </a:p>
        </p:txBody>
      </p:sp>
      <p:pic>
        <p:nvPicPr>
          <p:cNvPr id="6" name="Picture 8" descr="SMAW 0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298809" y="1849212"/>
            <a:ext cx="3311723" cy="397062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E37FA730-726B-4A0D-ADBB-4E613B1E819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8A07C15E-948D-4A2E-BF03-C93EF4072A89}"/>
              </a:ext>
            </a:extLst>
          </p:cNvPr>
          <p:cNvPicPr>
            <a:picLocks noChangeAspect="1"/>
          </p:cNvPicPr>
          <p:nvPr/>
        </p:nvPicPr>
        <p:blipFill rotWithShape="1">
          <a:blip r:embed="rId6"/>
          <a:srcRect l="8824" t="17766" r="8824" b="10174"/>
          <a:stretch/>
        </p:blipFill>
        <p:spPr>
          <a:xfrm>
            <a:off x="228600" y="152400"/>
            <a:ext cx="1371600" cy="707351"/>
          </a:xfrm>
          <a:prstGeom prst="rect">
            <a:avLst/>
          </a:prstGeom>
        </p:spPr>
      </p:pic>
      <p:sp>
        <p:nvSpPr>
          <p:cNvPr id="2" name="CuadroTexto 1">
            <a:extLst>
              <a:ext uri="{FF2B5EF4-FFF2-40B4-BE49-F238E27FC236}">
                <a16:creationId xmlns:a16="http://schemas.microsoft.com/office/drawing/2014/main" id="{651F5552-27E8-43CE-98A9-591312ADAD46}"/>
              </a:ext>
            </a:extLst>
          </p:cNvPr>
          <p:cNvSpPr txBox="1"/>
          <p:nvPr/>
        </p:nvSpPr>
        <p:spPr>
          <a:xfrm>
            <a:off x="269725" y="2073921"/>
            <a:ext cx="5083443" cy="369332"/>
          </a:xfrm>
          <a:prstGeom prst="rect">
            <a:avLst/>
          </a:prstGeom>
          <a:noFill/>
        </p:spPr>
        <p:txBody>
          <a:bodyPr wrap="none" rtlCol="0">
            <a:spAutoFit/>
          </a:bodyPr>
          <a:lstStyle/>
          <a:p>
            <a:r>
              <a:rPr lang="es-MX" dirty="0">
                <a:latin typeface="Arial Black" panose="020B0A04020102020204" pitchFamily="34" charset="0"/>
              </a:rPr>
              <a:t>QUEMADURAS Y LESIONES TÉRMICAS</a:t>
            </a:r>
            <a:endParaRPr lang="es-PE" dirty="0">
              <a:latin typeface="Arial Black" panose="020B0A04020102020204" pitchFamily="34" charset="0"/>
            </a:endParaRPr>
          </a:p>
        </p:txBody>
      </p:sp>
      <p:sp>
        <p:nvSpPr>
          <p:cNvPr id="3" name="Rectángulo 2">
            <a:extLst>
              <a:ext uri="{FF2B5EF4-FFF2-40B4-BE49-F238E27FC236}">
                <a16:creationId xmlns:a16="http://schemas.microsoft.com/office/drawing/2014/main" id="{BD0D8517-3BDC-43BA-8C9A-E3B38A567BC2}"/>
              </a:ext>
            </a:extLst>
          </p:cNvPr>
          <p:cNvSpPr/>
          <p:nvPr/>
        </p:nvSpPr>
        <p:spPr>
          <a:xfrm>
            <a:off x="0" y="4342205"/>
            <a:ext cx="4572000" cy="381643"/>
          </a:xfrm>
          <a:prstGeom prst="rect">
            <a:avLst/>
          </a:prstGeom>
        </p:spPr>
        <p:txBody>
          <a:bodyPr>
            <a:spAutoFit/>
          </a:bodyPr>
          <a:lstStyle/>
          <a:p>
            <a:pPr marL="446088" indent="0" algn="just">
              <a:lnSpc>
                <a:spcPct val="110000"/>
              </a:lnSpc>
              <a:spcBef>
                <a:spcPct val="0"/>
              </a:spcBef>
              <a:buClr>
                <a:srgbClr val="A50021"/>
              </a:buClr>
              <a:buNone/>
            </a:pPr>
            <a:r>
              <a:rPr lang="es-PE" dirty="0">
                <a:latin typeface="Arial Black" panose="020B0A04020102020204" pitchFamily="34" charset="0"/>
              </a:rPr>
              <a:t>RADIACIÓN Y RAYOS UV</a:t>
            </a:r>
          </a:p>
        </p:txBody>
      </p:sp>
      <p:sp>
        <p:nvSpPr>
          <p:cNvPr id="4" name="Rectángulo 3">
            <a:extLst>
              <a:ext uri="{FF2B5EF4-FFF2-40B4-BE49-F238E27FC236}">
                <a16:creationId xmlns:a16="http://schemas.microsoft.com/office/drawing/2014/main" id="{30D317FE-950A-4F70-ACCE-07F4078CF358}"/>
              </a:ext>
            </a:extLst>
          </p:cNvPr>
          <p:cNvSpPr/>
          <p:nvPr/>
        </p:nvSpPr>
        <p:spPr>
          <a:xfrm>
            <a:off x="525447" y="4774179"/>
            <a:ext cx="4572000" cy="923330"/>
          </a:xfrm>
          <a:prstGeom prst="rect">
            <a:avLst/>
          </a:prstGeom>
        </p:spPr>
        <p:txBody>
          <a:bodyPr>
            <a:spAutoFit/>
          </a:bodyPr>
          <a:lstStyle/>
          <a:p>
            <a:pPr marL="285750" indent="-285750">
              <a:buClr>
                <a:srgbClr val="FF3300"/>
              </a:buClr>
              <a:buFont typeface="Wingdings" panose="05000000000000000000" pitchFamily="2" charset="2"/>
              <a:buChar char="ü"/>
            </a:pPr>
            <a:r>
              <a:rPr lang="es-MX" dirty="0">
                <a:solidFill>
                  <a:srgbClr val="252525"/>
                </a:solidFill>
              </a:rPr>
              <a:t> </a:t>
            </a:r>
            <a:r>
              <a:rPr lang="es-MX" dirty="0"/>
              <a:t>Operaciones como la soldadura generan radiación y rayos UV, que pueden causar daño ocular y cutáneo.</a:t>
            </a:r>
            <a:endParaRPr lang="es-PE" dirty="0"/>
          </a:p>
        </p:txBody>
      </p:sp>
      <p:pic>
        <p:nvPicPr>
          <p:cNvPr id="11" name="Picture 6" descr="Ejemplos de riesgos de soldadura y corte">
            <a:extLst>
              <a:ext uri="{FF2B5EF4-FFF2-40B4-BE49-F238E27FC236}">
                <a16:creationId xmlns:a16="http://schemas.microsoft.com/office/drawing/2014/main" id="{A5072F9A-60B1-4A5B-B1F9-D379E5FF98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333" t="38000" r="4782" b="19037"/>
          <a:stretch/>
        </p:blipFill>
        <p:spPr bwMode="auto">
          <a:xfrm>
            <a:off x="6225173" y="5504976"/>
            <a:ext cx="2743200" cy="1157388"/>
          </a:xfrm>
          <a:prstGeom prst="rect">
            <a:avLst/>
          </a:prstGeom>
          <a:noFill/>
          <a:extLst>
            <a:ext uri="{909E8E84-426E-40DD-AFC4-6F175D3DCCD1}">
              <a14:hiddenFill xmlns:a14="http://schemas.microsoft.com/office/drawing/2010/main">
                <a:solidFill>
                  <a:srgbClr val="FFFFFF"/>
                </a:solidFill>
              </a14:hiddenFill>
            </a:ext>
          </a:extLst>
        </p:spPr>
      </p:pic>
      <p:pic>
        <p:nvPicPr>
          <p:cNvPr id="9" name="Sonido grabado">
            <a:hlinkClick r:id="" action="ppaction://media"/>
            <a:extLst>
              <a:ext uri="{FF2B5EF4-FFF2-40B4-BE49-F238E27FC236}">
                <a16:creationId xmlns:a16="http://schemas.microsoft.com/office/drawing/2014/main" id="{B3E26A4C-B882-4E0F-BF17-4059526BDD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647" y="5747840"/>
            <a:ext cx="609600" cy="609600"/>
          </a:xfrm>
          <a:prstGeom prst="rect">
            <a:avLst/>
          </a:prstGeom>
        </p:spPr>
      </p:pic>
    </p:spTree>
    <p:extLst>
      <p:ext uri="{BB962C8B-B14F-4D97-AF65-F5344CB8AC3E}">
        <p14:creationId xmlns:p14="http://schemas.microsoft.com/office/powerpoint/2010/main" val="2573137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1447800" y="841898"/>
            <a:ext cx="6081486" cy="743482"/>
          </a:xfrm>
        </p:spPr>
        <p:txBody>
          <a:bodyPr>
            <a:normAutofit fontScale="90000"/>
          </a:bodyPr>
          <a:lstStyle/>
          <a:p>
            <a:pPr algn="ctr"/>
            <a:r>
              <a:rPr lang="es-PE" sz="3000" dirty="0">
                <a:solidFill>
                  <a:schemeClr val="tx1"/>
                </a:solidFill>
                <a:latin typeface="Arial Black" panose="020B0A04020102020204" pitchFamily="34" charset="0"/>
              </a:rPr>
              <a:t>IDENTIFICACIÓN DE PELIGROS Y EVALUACIÓN DE RIESGOS</a:t>
            </a:r>
          </a:p>
        </p:txBody>
      </p:sp>
      <p:sp>
        <p:nvSpPr>
          <p:cNvPr id="4100" name="Rectangle 4"/>
          <p:cNvSpPr>
            <a:spLocks noGrp="1" noChangeArrowheads="1"/>
          </p:cNvSpPr>
          <p:nvPr>
            <p:ph idx="1"/>
          </p:nvPr>
        </p:nvSpPr>
        <p:spPr>
          <a:xfrm>
            <a:off x="457200" y="2377499"/>
            <a:ext cx="4495800" cy="1844205"/>
          </a:xfrm>
        </p:spPr>
        <p:txBody>
          <a:bodyPr>
            <a:normAutofit/>
          </a:bodyPr>
          <a:lstStyle/>
          <a:p>
            <a:pPr marL="457200" indent="-457200" algn="just" eaLnBrk="1" hangingPunct="1">
              <a:lnSpc>
                <a:spcPct val="110000"/>
              </a:lnSpc>
              <a:spcBef>
                <a:spcPct val="0"/>
              </a:spcBef>
              <a:buClr>
                <a:srgbClr val="FF0000"/>
              </a:buClr>
              <a:buFont typeface="Wingdings" pitchFamily="2" charset="2"/>
              <a:buChar char="ü"/>
            </a:pPr>
            <a:endParaRPr lang="es-ES_tradnl" sz="2000" b="1" dirty="0">
              <a:solidFill>
                <a:schemeClr val="tx2"/>
              </a:solidFill>
              <a:latin typeface="Verdana" pitchFamily="34" charset="0"/>
            </a:endParaRPr>
          </a:p>
          <a:p>
            <a:pPr marL="457200" indent="-457200" algn="just">
              <a:lnSpc>
                <a:spcPct val="110000"/>
              </a:lnSpc>
              <a:spcBef>
                <a:spcPct val="0"/>
              </a:spcBef>
              <a:buClr>
                <a:srgbClr val="FF0000"/>
              </a:buClr>
              <a:buFont typeface="Wingdings" pitchFamily="2" charset="2"/>
              <a:buChar char="ü"/>
            </a:pPr>
            <a:r>
              <a:rPr lang="es-MX" sz="2000" b="0" dirty="0">
                <a:solidFill>
                  <a:schemeClr val="tx1"/>
                </a:solidFill>
              </a:rPr>
              <a:t>La operación de herramientas y equipos en condiciones de alta temperatura puede aumentar la probabilidad de fallas mecánicas.</a:t>
            </a:r>
            <a:r>
              <a:rPr lang="es-MX" b="0" dirty="0"/>
              <a:t> </a:t>
            </a:r>
            <a:endParaRPr lang="es-PE" sz="2000" dirty="0">
              <a:solidFill>
                <a:schemeClr val="tx1"/>
              </a:solidFill>
              <a:latin typeface="+mj-lt"/>
            </a:endParaRPr>
          </a:p>
        </p:txBody>
      </p:sp>
      <p:pic>
        <p:nvPicPr>
          <p:cNvPr id="6" name="Picture 8" descr="SMAW 0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298809" y="1849212"/>
            <a:ext cx="3311723" cy="397062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E37FA730-726B-4A0D-ADBB-4E613B1E819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8A07C15E-948D-4A2E-BF03-C93EF4072A89}"/>
              </a:ext>
            </a:extLst>
          </p:cNvPr>
          <p:cNvPicPr>
            <a:picLocks noChangeAspect="1"/>
          </p:cNvPicPr>
          <p:nvPr/>
        </p:nvPicPr>
        <p:blipFill rotWithShape="1">
          <a:blip r:embed="rId6"/>
          <a:srcRect l="8824" t="17766" r="8824" b="10174"/>
          <a:stretch/>
        </p:blipFill>
        <p:spPr>
          <a:xfrm>
            <a:off x="228600" y="152400"/>
            <a:ext cx="1371600" cy="707351"/>
          </a:xfrm>
          <a:prstGeom prst="rect">
            <a:avLst/>
          </a:prstGeom>
        </p:spPr>
      </p:pic>
      <p:sp>
        <p:nvSpPr>
          <p:cNvPr id="2" name="CuadroTexto 1">
            <a:extLst>
              <a:ext uri="{FF2B5EF4-FFF2-40B4-BE49-F238E27FC236}">
                <a16:creationId xmlns:a16="http://schemas.microsoft.com/office/drawing/2014/main" id="{651F5552-27E8-43CE-98A9-591312ADAD46}"/>
              </a:ext>
            </a:extLst>
          </p:cNvPr>
          <p:cNvSpPr txBox="1"/>
          <p:nvPr/>
        </p:nvSpPr>
        <p:spPr>
          <a:xfrm>
            <a:off x="457200" y="1989966"/>
            <a:ext cx="4114800" cy="646331"/>
          </a:xfrm>
          <a:prstGeom prst="rect">
            <a:avLst/>
          </a:prstGeom>
          <a:noFill/>
        </p:spPr>
        <p:txBody>
          <a:bodyPr wrap="square" rtlCol="0">
            <a:spAutoFit/>
          </a:bodyPr>
          <a:lstStyle/>
          <a:p>
            <a:r>
              <a:rPr lang="es-MX" b="1" dirty="0">
                <a:latin typeface="Arial Black" panose="020B0A04020102020204" pitchFamily="34" charset="0"/>
              </a:rPr>
              <a:t>FALLAS EN EQUIPOS Y HERRAMIENTAS:</a:t>
            </a:r>
            <a:endParaRPr lang="es-MX" dirty="0">
              <a:latin typeface="Arial Black" panose="020B0A04020102020204" pitchFamily="34" charset="0"/>
            </a:endParaRPr>
          </a:p>
        </p:txBody>
      </p:sp>
      <p:sp>
        <p:nvSpPr>
          <p:cNvPr id="3" name="Rectángulo 2">
            <a:extLst>
              <a:ext uri="{FF2B5EF4-FFF2-40B4-BE49-F238E27FC236}">
                <a16:creationId xmlns:a16="http://schemas.microsoft.com/office/drawing/2014/main" id="{BD0D8517-3BDC-43BA-8C9A-E3B38A567BC2}"/>
              </a:ext>
            </a:extLst>
          </p:cNvPr>
          <p:cNvSpPr/>
          <p:nvPr/>
        </p:nvSpPr>
        <p:spPr>
          <a:xfrm>
            <a:off x="0" y="4342205"/>
            <a:ext cx="4572000" cy="381643"/>
          </a:xfrm>
          <a:prstGeom prst="rect">
            <a:avLst/>
          </a:prstGeom>
        </p:spPr>
        <p:txBody>
          <a:bodyPr>
            <a:spAutoFit/>
          </a:bodyPr>
          <a:lstStyle/>
          <a:p>
            <a:pPr marL="446088" indent="0" algn="just">
              <a:lnSpc>
                <a:spcPct val="110000"/>
              </a:lnSpc>
              <a:spcBef>
                <a:spcPct val="0"/>
              </a:spcBef>
              <a:buClr>
                <a:srgbClr val="A50021"/>
              </a:buClr>
              <a:buNone/>
            </a:pPr>
            <a:r>
              <a:rPr lang="es-PE" dirty="0">
                <a:latin typeface="Arial Black" panose="020B0A04020102020204" pitchFamily="34" charset="0"/>
              </a:rPr>
              <a:t>FATIGA Y ESTRÉS CRONICO</a:t>
            </a:r>
          </a:p>
        </p:txBody>
      </p:sp>
      <p:sp>
        <p:nvSpPr>
          <p:cNvPr id="4" name="Rectángulo 3">
            <a:extLst>
              <a:ext uri="{FF2B5EF4-FFF2-40B4-BE49-F238E27FC236}">
                <a16:creationId xmlns:a16="http://schemas.microsoft.com/office/drawing/2014/main" id="{30D317FE-950A-4F70-ACCE-07F4078CF358}"/>
              </a:ext>
            </a:extLst>
          </p:cNvPr>
          <p:cNvSpPr/>
          <p:nvPr/>
        </p:nvSpPr>
        <p:spPr>
          <a:xfrm>
            <a:off x="525447" y="4774179"/>
            <a:ext cx="4572000" cy="1200329"/>
          </a:xfrm>
          <a:prstGeom prst="rect">
            <a:avLst/>
          </a:prstGeom>
        </p:spPr>
        <p:txBody>
          <a:bodyPr>
            <a:spAutoFit/>
          </a:bodyPr>
          <a:lstStyle/>
          <a:p>
            <a:pPr marL="285750" indent="-285750">
              <a:buClr>
                <a:srgbClr val="FF3300"/>
              </a:buClr>
              <a:buFont typeface="Wingdings" panose="05000000000000000000" pitchFamily="2" charset="2"/>
              <a:buChar char="ü"/>
            </a:pPr>
            <a:r>
              <a:rPr lang="es-MX" dirty="0">
                <a:solidFill>
                  <a:srgbClr val="252525"/>
                </a:solidFill>
                <a:latin typeface="arial" panose="020B0604020202020204" pitchFamily="34" charset="0"/>
              </a:rPr>
              <a:t> </a:t>
            </a:r>
            <a:r>
              <a:rPr lang="es-MX" dirty="0"/>
              <a:t>Trabajar en entornos calientes puede provocar fatiga y estrés térmico en los trabajadores, afectando su rendimiento y toma de decisiones. </a:t>
            </a:r>
            <a:endParaRPr lang="es-PE" dirty="0"/>
          </a:p>
        </p:txBody>
      </p:sp>
      <p:pic>
        <p:nvPicPr>
          <p:cNvPr id="11" name="Picture 6" descr="Ejemplos de riesgos de soldadura y corte">
            <a:extLst>
              <a:ext uri="{FF2B5EF4-FFF2-40B4-BE49-F238E27FC236}">
                <a16:creationId xmlns:a16="http://schemas.microsoft.com/office/drawing/2014/main" id="{AFEF0326-6804-4AFA-A043-7C434E2395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333" t="38000" r="4782" b="19037"/>
          <a:stretch/>
        </p:blipFill>
        <p:spPr bwMode="auto">
          <a:xfrm>
            <a:off x="6225173" y="5504976"/>
            <a:ext cx="2743200" cy="1157388"/>
          </a:xfrm>
          <a:prstGeom prst="rect">
            <a:avLst/>
          </a:prstGeom>
          <a:noFill/>
          <a:extLst>
            <a:ext uri="{909E8E84-426E-40DD-AFC4-6F175D3DCCD1}">
              <a14:hiddenFill xmlns:a14="http://schemas.microsoft.com/office/drawing/2010/main">
                <a:solidFill>
                  <a:srgbClr val="FFFFFF"/>
                </a:solidFill>
              </a14:hiddenFill>
            </a:ext>
          </a:extLst>
        </p:spPr>
      </p:pic>
      <p:pic>
        <p:nvPicPr>
          <p:cNvPr id="9" name="Sonido grabado">
            <a:hlinkClick r:id="" action="ppaction://media"/>
            <a:extLst>
              <a:ext uri="{FF2B5EF4-FFF2-40B4-BE49-F238E27FC236}">
                <a16:creationId xmlns:a16="http://schemas.microsoft.com/office/drawing/2014/main" id="{C70FF3D6-C7AC-472D-BFAD-BE4DE3C0CB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52806" y="554951"/>
            <a:ext cx="609600" cy="609600"/>
          </a:xfrm>
          <a:prstGeom prst="rect">
            <a:avLst/>
          </a:prstGeom>
        </p:spPr>
      </p:pic>
    </p:spTree>
    <p:extLst>
      <p:ext uri="{BB962C8B-B14F-4D97-AF65-F5344CB8AC3E}">
        <p14:creationId xmlns:p14="http://schemas.microsoft.com/office/powerpoint/2010/main" val="494175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1828800" y="830277"/>
            <a:ext cx="6781800" cy="743482"/>
          </a:xfrm>
        </p:spPr>
        <p:txBody>
          <a:bodyPr>
            <a:normAutofit fontScale="90000"/>
          </a:bodyPr>
          <a:lstStyle/>
          <a:p>
            <a:pPr algn="ctr" eaLnBrk="1" hangingPunct="1"/>
            <a:r>
              <a:rPr lang="es-PE" sz="3000" dirty="0">
                <a:solidFill>
                  <a:schemeClr val="tx1"/>
                </a:solidFill>
                <a:latin typeface="Arial Black" panose="020B0A04020102020204" pitchFamily="34" charset="0"/>
              </a:rPr>
              <a:t>RIESGOS ASOCIADOS A TRABAJOS EN CALIENTE</a:t>
            </a:r>
          </a:p>
        </p:txBody>
      </p:sp>
      <p:sp>
        <p:nvSpPr>
          <p:cNvPr id="4100" name="Rectangle 4"/>
          <p:cNvSpPr>
            <a:spLocks noGrp="1" noChangeArrowheads="1"/>
          </p:cNvSpPr>
          <p:nvPr>
            <p:ph idx="1"/>
          </p:nvPr>
        </p:nvSpPr>
        <p:spPr>
          <a:xfrm>
            <a:off x="533400" y="1828800"/>
            <a:ext cx="4495800" cy="3733800"/>
          </a:xfrm>
        </p:spPr>
        <p:txBody>
          <a:bodyPr>
            <a:normAutofit fontScale="77500" lnSpcReduction="20000"/>
          </a:bodyPr>
          <a:lstStyle/>
          <a:p>
            <a:pPr algn="just" eaLnBrk="1" hangingPunct="1">
              <a:lnSpc>
                <a:spcPct val="120000"/>
              </a:lnSpc>
              <a:buClr>
                <a:schemeClr val="tx1"/>
              </a:buClr>
            </a:pPr>
            <a:r>
              <a:rPr lang="es-PE" sz="2800" dirty="0">
                <a:solidFill>
                  <a:schemeClr val="tx1"/>
                </a:solidFill>
                <a:latin typeface="+mj-lt"/>
              </a:rPr>
              <a:t>Los riesgos son:</a:t>
            </a:r>
          </a:p>
          <a:p>
            <a:pPr algn="just" eaLnBrk="1" hangingPunct="1">
              <a:lnSpc>
                <a:spcPct val="120000"/>
              </a:lnSpc>
              <a:buClr>
                <a:schemeClr val="tx1"/>
              </a:buClr>
            </a:pPr>
            <a:endParaRPr lang="es-PE" sz="1100" b="1" dirty="0">
              <a:solidFill>
                <a:schemeClr val="tx1"/>
              </a:solidFill>
              <a:latin typeface="+mj-lt"/>
            </a:endParaRPr>
          </a:p>
          <a:p>
            <a:pPr eaLnBrk="1" hangingPunct="1">
              <a:lnSpc>
                <a:spcPct val="110000"/>
              </a:lnSpc>
              <a:spcBef>
                <a:spcPct val="0"/>
              </a:spcBef>
              <a:buClr>
                <a:srgbClr val="FF0000"/>
              </a:buClr>
              <a:buFont typeface="Wingdings" pitchFamily="2" charset="2"/>
              <a:buChar char="ü"/>
            </a:pPr>
            <a:r>
              <a:rPr lang="es-ES_tradnl" sz="2800" dirty="0">
                <a:solidFill>
                  <a:schemeClr val="tx1"/>
                </a:solidFill>
                <a:latin typeface="+mj-lt"/>
              </a:rPr>
              <a:t>Asfixia.</a:t>
            </a:r>
          </a:p>
          <a:p>
            <a:pPr>
              <a:lnSpc>
                <a:spcPct val="110000"/>
              </a:lnSpc>
              <a:spcBef>
                <a:spcPct val="0"/>
              </a:spcBef>
              <a:buClr>
                <a:srgbClr val="FF0000"/>
              </a:buClr>
              <a:buFont typeface="Wingdings" pitchFamily="2" charset="2"/>
              <a:buChar char="ü"/>
            </a:pPr>
            <a:r>
              <a:rPr lang="es-ES_tradnl" sz="2900" dirty="0">
                <a:solidFill>
                  <a:schemeClr val="tx1"/>
                </a:solidFill>
                <a:latin typeface="+mj-lt"/>
              </a:rPr>
              <a:t>Patologías de tipo irritativo en aparato digestivo y/o vías respiratorias.</a:t>
            </a:r>
          </a:p>
          <a:p>
            <a:pPr>
              <a:lnSpc>
                <a:spcPct val="110000"/>
              </a:lnSpc>
              <a:spcBef>
                <a:spcPct val="0"/>
              </a:spcBef>
              <a:buClr>
                <a:srgbClr val="FF0000"/>
              </a:buClr>
              <a:buFont typeface="Wingdings" pitchFamily="2" charset="2"/>
              <a:buChar char="ü"/>
            </a:pPr>
            <a:r>
              <a:rPr lang="es-MX" sz="2900" dirty="0">
                <a:solidFill>
                  <a:schemeClr val="tx1"/>
                </a:solidFill>
                <a:latin typeface="+mj-lt"/>
              </a:rPr>
              <a:t>Envenenamiento por plomo. </a:t>
            </a:r>
          </a:p>
          <a:p>
            <a:pPr>
              <a:lnSpc>
                <a:spcPct val="110000"/>
              </a:lnSpc>
              <a:spcBef>
                <a:spcPct val="0"/>
              </a:spcBef>
              <a:buClr>
                <a:srgbClr val="FF0000"/>
              </a:buClr>
              <a:buFont typeface="Wingdings" pitchFamily="2" charset="2"/>
              <a:buChar char="ü"/>
            </a:pPr>
            <a:r>
              <a:rPr lang="es-ES_tradnl" sz="2900" dirty="0">
                <a:solidFill>
                  <a:schemeClr val="tx1"/>
                </a:solidFill>
                <a:latin typeface="+mj-lt"/>
              </a:rPr>
              <a:t>Edema pulmonar, fibrosis.</a:t>
            </a:r>
          </a:p>
          <a:p>
            <a:pPr eaLnBrk="1" hangingPunct="1">
              <a:lnSpc>
                <a:spcPct val="110000"/>
              </a:lnSpc>
              <a:spcBef>
                <a:spcPct val="0"/>
              </a:spcBef>
              <a:buClr>
                <a:srgbClr val="FF0000"/>
              </a:buClr>
              <a:buFont typeface="Wingdings" pitchFamily="2" charset="2"/>
              <a:buChar char="ü"/>
            </a:pPr>
            <a:r>
              <a:rPr lang="es-ES_tradnl" sz="2800" dirty="0">
                <a:solidFill>
                  <a:schemeClr val="tx1"/>
                </a:solidFill>
                <a:latin typeface="+mj-lt"/>
              </a:rPr>
              <a:t>Explosión.</a:t>
            </a:r>
          </a:p>
          <a:p>
            <a:pPr eaLnBrk="1" hangingPunct="1">
              <a:lnSpc>
                <a:spcPct val="110000"/>
              </a:lnSpc>
              <a:spcBef>
                <a:spcPct val="0"/>
              </a:spcBef>
              <a:buClr>
                <a:srgbClr val="FF0000"/>
              </a:buClr>
              <a:buFont typeface="Wingdings" pitchFamily="2" charset="2"/>
              <a:buChar char="ü"/>
            </a:pPr>
            <a:r>
              <a:rPr lang="es-ES_tradnl" sz="2800" dirty="0">
                <a:solidFill>
                  <a:schemeClr val="tx1"/>
                </a:solidFill>
                <a:latin typeface="+mj-lt"/>
              </a:rPr>
              <a:t>Siderosis o fiebre del soldador </a:t>
            </a:r>
          </a:p>
          <a:p>
            <a:pPr eaLnBrk="1" hangingPunct="1">
              <a:lnSpc>
                <a:spcPct val="110000"/>
              </a:lnSpc>
              <a:spcBef>
                <a:spcPct val="0"/>
              </a:spcBef>
              <a:buClr>
                <a:srgbClr val="FF0000"/>
              </a:buClr>
              <a:buFont typeface="Wingdings" pitchFamily="2" charset="2"/>
              <a:buChar char="ü"/>
            </a:pPr>
            <a:r>
              <a:rPr lang="es-ES_tradnl" sz="2800" dirty="0">
                <a:solidFill>
                  <a:schemeClr val="tx1"/>
                </a:solidFill>
                <a:latin typeface="+mj-lt"/>
              </a:rPr>
              <a:t>Lesiones por proyección de partículas</a:t>
            </a:r>
          </a:p>
          <a:p>
            <a:pPr eaLnBrk="1" hangingPunct="1">
              <a:lnSpc>
                <a:spcPct val="110000"/>
              </a:lnSpc>
              <a:spcBef>
                <a:spcPct val="0"/>
              </a:spcBef>
              <a:buClr>
                <a:srgbClr val="FF0000"/>
              </a:buClr>
              <a:buFont typeface="Wingdings" pitchFamily="2" charset="2"/>
              <a:buChar char="ü"/>
            </a:pPr>
            <a:r>
              <a:rPr lang="es-ES_tradnl" sz="2800" dirty="0">
                <a:solidFill>
                  <a:schemeClr val="tx1"/>
                </a:solidFill>
                <a:latin typeface="+mj-lt"/>
              </a:rPr>
              <a:t>Patologías musculoesqueléticas.</a:t>
            </a:r>
          </a:p>
          <a:p>
            <a:pPr marL="190500" indent="-190500" eaLnBrk="1" hangingPunct="1"/>
            <a:endParaRPr lang="es-PE" sz="2800" dirty="0">
              <a:latin typeface="+mj-lt"/>
            </a:endParaRPr>
          </a:p>
        </p:txBody>
      </p:sp>
      <p:sp>
        <p:nvSpPr>
          <p:cNvPr id="6" name="Rectángulo 5">
            <a:extLst>
              <a:ext uri="{FF2B5EF4-FFF2-40B4-BE49-F238E27FC236}">
                <a16:creationId xmlns:a16="http://schemas.microsoft.com/office/drawing/2014/main" id="{F7862020-447D-4EDD-8DF7-A31109928E65}"/>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31B980C0-5785-4212-9D69-E98E32E60255}"/>
              </a:ext>
            </a:extLst>
          </p:cNvPr>
          <p:cNvPicPr>
            <a:picLocks noChangeAspect="1"/>
          </p:cNvPicPr>
          <p:nvPr/>
        </p:nvPicPr>
        <p:blipFill rotWithShape="1">
          <a:blip r:embed="rId5"/>
          <a:srcRect l="8824" t="17766" r="8824" b="10174"/>
          <a:stretch/>
        </p:blipFill>
        <p:spPr>
          <a:xfrm>
            <a:off x="261240" y="209018"/>
            <a:ext cx="1441661" cy="743482"/>
          </a:xfrm>
          <a:prstGeom prst="rect">
            <a:avLst/>
          </a:prstGeom>
        </p:spPr>
      </p:pic>
      <p:pic>
        <p:nvPicPr>
          <p:cNvPr id="2" name="Imagen 1">
            <a:extLst>
              <a:ext uri="{FF2B5EF4-FFF2-40B4-BE49-F238E27FC236}">
                <a16:creationId xmlns:a16="http://schemas.microsoft.com/office/drawing/2014/main" id="{D6037BE9-7240-44BF-8798-B5C61B3C214D}"/>
              </a:ext>
            </a:extLst>
          </p:cNvPr>
          <p:cNvPicPr>
            <a:picLocks noChangeAspect="1"/>
          </p:cNvPicPr>
          <p:nvPr/>
        </p:nvPicPr>
        <p:blipFill rotWithShape="1">
          <a:blip r:embed="rId6"/>
          <a:srcRect l="19167" t="38142" r="57306" b="50000"/>
          <a:stretch/>
        </p:blipFill>
        <p:spPr>
          <a:xfrm>
            <a:off x="4628938" y="3390900"/>
            <a:ext cx="4114800" cy="1165998"/>
          </a:xfrm>
          <a:prstGeom prst="rect">
            <a:avLst/>
          </a:prstGeom>
        </p:spPr>
      </p:pic>
      <p:pic>
        <p:nvPicPr>
          <p:cNvPr id="9" name="Imagen 8">
            <a:extLst>
              <a:ext uri="{FF2B5EF4-FFF2-40B4-BE49-F238E27FC236}">
                <a16:creationId xmlns:a16="http://schemas.microsoft.com/office/drawing/2014/main" id="{2C750F10-0E0B-4384-A61F-23D5C896A1EF}"/>
              </a:ext>
            </a:extLst>
          </p:cNvPr>
          <p:cNvPicPr>
            <a:picLocks noChangeAspect="1"/>
          </p:cNvPicPr>
          <p:nvPr/>
        </p:nvPicPr>
        <p:blipFill rotWithShape="1">
          <a:blip r:embed="rId6"/>
          <a:srcRect l="43130" t="38142" r="44999" b="50000"/>
          <a:stretch/>
        </p:blipFill>
        <p:spPr>
          <a:xfrm>
            <a:off x="5648219" y="2017653"/>
            <a:ext cx="2076239" cy="1165998"/>
          </a:xfrm>
          <a:prstGeom prst="rect">
            <a:avLst/>
          </a:prstGeom>
        </p:spPr>
      </p:pic>
      <p:pic>
        <p:nvPicPr>
          <p:cNvPr id="3" name="Imagen 2">
            <a:extLst>
              <a:ext uri="{FF2B5EF4-FFF2-40B4-BE49-F238E27FC236}">
                <a16:creationId xmlns:a16="http://schemas.microsoft.com/office/drawing/2014/main" id="{DC9B285D-84A3-40ED-A901-53B2E4004ED9}"/>
              </a:ext>
            </a:extLst>
          </p:cNvPr>
          <p:cNvPicPr>
            <a:picLocks noChangeAspect="1"/>
          </p:cNvPicPr>
          <p:nvPr/>
        </p:nvPicPr>
        <p:blipFill rotWithShape="1">
          <a:blip r:embed="rId7"/>
          <a:srcRect l="23333" t="48003" r="64167" b="39625"/>
          <a:stretch/>
        </p:blipFill>
        <p:spPr>
          <a:xfrm>
            <a:off x="5643670" y="4764147"/>
            <a:ext cx="2360962" cy="1437084"/>
          </a:xfrm>
          <a:prstGeom prst="rect">
            <a:avLst/>
          </a:prstGeom>
        </p:spPr>
      </p:pic>
      <p:pic>
        <p:nvPicPr>
          <p:cNvPr id="5" name="Sonido grabado">
            <a:hlinkClick r:id="" action="ppaction://media"/>
            <a:extLst>
              <a:ext uri="{FF2B5EF4-FFF2-40B4-BE49-F238E27FC236}">
                <a16:creationId xmlns:a16="http://schemas.microsoft.com/office/drawing/2014/main" id="{B042AB94-7B08-4C82-BA52-A9235F5129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 y="5715000"/>
            <a:ext cx="609600" cy="609600"/>
          </a:xfrm>
          <a:prstGeom prst="rect">
            <a:avLst/>
          </a:prstGeom>
        </p:spPr>
      </p:pic>
    </p:spTree>
    <p:extLst>
      <p:ext uri="{BB962C8B-B14F-4D97-AF65-F5344CB8AC3E}">
        <p14:creationId xmlns:p14="http://schemas.microsoft.com/office/powerpoint/2010/main" val="1626175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1574474" y="940277"/>
            <a:ext cx="6081486" cy="743482"/>
          </a:xfrm>
        </p:spPr>
        <p:txBody>
          <a:bodyPr>
            <a:normAutofit fontScale="90000"/>
          </a:bodyPr>
          <a:lstStyle/>
          <a:p>
            <a:pPr eaLnBrk="1" hangingPunct="1"/>
            <a:r>
              <a:rPr lang="es-PE" sz="4000" b="1" dirty="0">
                <a:solidFill>
                  <a:schemeClr val="tx1"/>
                </a:solidFill>
                <a:latin typeface="Arial Black" panose="020B0A04020102020204" pitchFamily="34" charset="0"/>
              </a:rPr>
              <a:t>RESPONSABILIDADES</a:t>
            </a:r>
          </a:p>
        </p:txBody>
      </p:sp>
      <p:pic>
        <p:nvPicPr>
          <p:cNvPr id="5" name="Imagen 4">
            <a:extLst>
              <a:ext uri="{FF2B5EF4-FFF2-40B4-BE49-F238E27FC236}">
                <a16:creationId xmlns:a16="http://schemas.microsoft.com/office/drawing/2014/main" id="{481D4439-E82B-4332-9296-C2D48EA576AF}"/>
              </a:ext>
            </a:extLst>
          </p:cNvPr>
          <p:cNvPicPr>
            <a:picLocks noChangeAspect="1"/>
          </p:cNvPicPr>
          <p:nvPr/>
        </p:nvPicPr>
        <p:blipFill rotWithShape="1">
          <a:blip r:embed="rId5"/>
          <a:srcRect l="8824" t="17766" r="8824" b="10174"/>
          <a:stretch/>
        </p:blipFill>
        <p:spPr>
          <a:xfrm>
            <a:off x="261240" y="209018"/>
            <a:ext cx="1441661" cy="743482"/>
          </a:xfrm>
          <a:prstGeom prst="rect">
            <a:avLst/>
          </a:prstGeom>
        </p:spPr>
      </p:pic>
      <p:sp>
        <p:nvSpPr>
          <p:cNvPr id="6" name="Rectángulo 5">
            <a:extLst>
              <a:ext uri="{FF2B5EF4-FFF2-40B4-BE49-F238E27FC236}">
                <a16:creationId xmlns:a16="http://schemas.microsoft.com/office/drawing/2014/main" id="{78957804-162E-480E-9DAB-27A11E00F962}"/>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sp>
        <p:nvSpPr>
          <p:cNvPr id="2" name="Rectángulo 1">
            <a:extLst>
              <a:ext uri="{FF2B5EF4-FFF2-40B4-BE49-F238E27FC236}">
                <a16:creationId xmlns:a16="http://schemas.microsoft.com/office/drawing/2014/main" id="{EDB4FFA3-A9D0-4FE6-A251-D35617286F5C}"/>
              </a:ext>
            </a:extLst>
          </p:cNvPr>
          <p:cNvSpPr/>
          <p:nvPr/>
        </p:nvSpPr>
        <p:spPr>
          <a:xfrm>
            <a:off x="1841827" y="2273205"/>
            <a:ext cx="1562100" cy="5981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dirty="0">
                <a:ln w="0"/>
                <a:solidFill>
                  <a:schemeClr val="tx1"/>
                </a:solidFill>
                <a:effectLst>
                  <a:outerShdw blurRad="38100" dist="19050" dir="2700000" algn="tl" rotWithShape="0">
                    <a:schemeClr val="dk1">
                      <a:alpha val="40000"/>
                    </a:schemeClr>
                  </a:outerShdw>
                </a:effectLst>
              </a:rPr>
              <a:t>Soldadores</a:t>
            </a:r>
            <a:endParaRPr lang="es-PE" dirty="0">
              <a:ln w="0"/>
              <a:solidFill>
                <a:schemeClr val="tx1"/>
              </a:solidFill>
              <a:effectLst>
                <a:outerShdw blurRad="38100" dist="19050" dir="2700000" algn="tl" rotWithShape="0">
                  <a:schemeClr val="dk1">
                    <a:alpha val="40000"/>
                  </a:schemeClr>
                </a:outerShdw>
              </a:effectLst>
            </a:endParaRPr>
          </a:p>
        </p:txBody>
      </p:sp>
      <p:pic>
        <p:nvPicPr>
          <p:cNvPr id="339970" name="Picture 2" descr="Vectores de Soldador, imágenes vectoriales | Depositphotos">
            <a:extLst>
              <a:ext uri="{FF2B5EF4-FFF2-40B4-BE49-F238E27FC236}">
                <a16:creationId xmlns:a16="http://schemas.microsoft.com/office/drawing/2014/main" id="{9098D637-356D-4894-B743-09F6F4A68B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74414" y="1979851"/>
            <a:ext cx="1128487" cy="947379"/>
          </a:xfrm>
          <a:prstGeom prst="rect">
            <a:avLst/>
          </a:prstGeom>
          <a:noFill/>
          <a:extLst>
            <a:ext uri="{909E8E84-426E-40DD-AFC4-6F175D3DCCD1}">
              <a14:hiddenFill xmlns:a14="http://schemas.microsoft.com/office/drawing/2010/main">
                <a:solidFill>
                  <a:srgbClr val="FFFFFF"/>
                </a:solidFill>
              </a14:hiddenFill>
            </a:ext>
          </a:extLst>
        </p:spPr>
      </p:pic>
      <p:sp>
        <p:nvSpPr>
          <p:cNvPr id="7" name="Abrir llave 6">
            <a:extLst>
              <a:ext uri="{FF2B5EF4-FFF2-40B4-BE49-F238E27FC236}">
                <a16:creationId xmlns:a16="http://schemas.microsoft.com/office/drawing/2014/main" id="{6EC7D785-52AB-405F-AE47-DB7E3CD33B6F}"/>
              </a:ext>
            </a:extLst>
          </p:cNvPr>
          <p:cNvSpPr/>
          <p:nvPr/>
        </p:nvSpPr>
        <p:spPr>
          <a:xfrm>
            <a:off x="3650897" y="2048323"/>
            <a:ext cx="76200" cy="9473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9" name="CuadroTexto 8">
            <a:extLst>
              <a:ext uri="{FF2B5EF4-FFF2-40B4-BE49-F238E27FC236}">
                <a16:creationId xmlns:a16="http://schemas.microsoft.com/office/drawing/2014/main" id="{4FFBCC27-1533-4C9D-B089-E39E7332E35D}"/>
              </a:ext>
            </a:extLst>
          </p:cNvPr>
          <p:cNvSpPr txBox="1"/>
          <p:nvPr/>
        </p:nvSpPr>
        <p:spPr>
          <a:xfrm>
            <a:off x="3747470" y="2032200"/>
            <a:ext cx="5270189" cy="1292662"/>
          </a:xfrm>
          <a:prstGeom prst="rect">
            <a:avLst/>
          </a:prstGeom>
          <a:noFill/>
        </p:spPr>
        <p:txBody>
          <a:bodyPr wrap="square" rtlCol="0">
            <a:spAutoFit/>
          </a:bodyPr>
          <a:lstStyle/>
          <a:p>
            <a:pPr marL="285750" indent="-285750">
              <a:buFont typeface="Wingdings" panose="05000000000000000000" pitchFamily="2" charset="2"/>
              <a:buChar char="§"/>
            </a:pPr>
            <a:r>
              <a:rPr lang="es-MX" sz="1200" dirty="0"/>
              <a:t>Inspección inicial de equipos y herramientas</a:t>
            </a:r>
          </a:p>
          <a:p>
            <a:pPr marL="285750" indent="-285750">
              <a:buFont typeface="Wingdings" panose="05000000000000000000" pitchFamily="2" charset="2"/>
              <a:buChar char="§"/>
            </a:pPr>
            <a:r>
              <a:rPr lang="es-MX" sz="1200" dirty="0"/>
              <a:t>Inspección del área de trabajo</a:t>
            </a:r>
          </a:p>
          <a:p>
            <a:pPr marL="285750" indent="-285750">
              <a:buFont typeface="Wingdings" panose="05000000000000000000" pitchFamily="2" charset="2"/>
              <a:buChar char="§"/>
            </a:pPr>
            <a:r>
              <a:rPr lang="es-MX" sz="1200" dirty="0"/>
              <a:t>Uso correcto de EPP</a:t>
            </a:r>
          </a:p>
          <a:p>
            <a:pPr marL="285750" indent="-285750">
              <a:buFont typeface="Wingdings" panose="05000000000000000000" pitchFamily="2" charset="2"/>
              <a:buChar char="§"/>
            </a:pPr>
            <a:r>
              <a:rPr lang="es-MX" sz="1200" dirty="0"/>
              <a:t>Conocer ubicación de extintores </a:t>
            </a:r>
          </a:p>
          <a:p>
            <a:pPr marL="285750" indent="-285750">
              <a:buFont typeface="Wingdings" panose="05000000000000000000" pitchFamily="2" charset="2"/>
              <a:buChar char="§"/>
            </a:pPr>
            <a:r>
              <a:rPr lang="es-MX" sz="1200" dirty="0"/>
              <a:t>Obtener autorización para inicio del trabajo</a:t>
            </a:r>
          </a:p>
          <a:p>
            <a:endParaRPr lang="es-PE" dirty="0"/>
          </a:p>
        </p:txBody>
      </p:sp>
      <p:sp>
        <p:nvSpPr>
          <p:cNvPr id="12" name="Rectángulo 11">
            <a:extLst>
              <a:ext uri="{FF2B5EF4-FFF2-40B4-BE49-F238E27FC236}">
                <a16:creationId xmlns:a16="http://schemas.microsoft.com/office/drawing/2014/main" id="{FD1F06BE-4737-4674-94A3-8B6D04BE8F66}"/>
              </a:ext>
            </a:extLst>
          </p:cNvPr>
          <p:cNvSpPr/>
          <p:nvPr/>
        </p:nvSpPr>
        <p:spPr>
          <a:xfrm>
            <a:off x="1553472" y="3549585"/>
            <a:ext cx="2057400" cy="5981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dirty="0">
                <a:ln w="0"/>
                <a:solidFill>
                  <a:schemeClr val="tx1"/>
                </a:solidFill>
                <a:effectLst>
                  <a:outerShdw blurRad="38100" dist="19050" dir="2700000" algn="tl" rotWithShape="0">
                    <a:schemeClr val="dk1">
                      <a:alpha val="40000"/>
                    </a:schemeClr>
                  </a:outerShdw>
                </a:effectLst>
              </a:rPr>
              <a:t>Observador / Vigía</a:t>
            </a:r>
            <a:endParaRPr lang="es-PE" dirty="0">
              <a:ln w="0"/>
              <a:solidFill>
                <a:schemeClr val="tx1"/>
              </a:solidFill>
              <a:effectLst>
                <a:outerShdw blurRad="38100" dist="19050" dir="2700000" algn="tl" rotWithShape="0">
                  <a:schemeClr val="dk1">
                    <a:alpha val="40000"/>
                  </a:schemeClr>
                </a:outerShdw>
              </a:effectLst>
            </a:endParaRPr>
          </a:p>
        </p:txBody>
      </p:sp>
      <p:sp>
        <p:nvSpPr>
          <p:cNvPr id="13" name="Abrir llave 12">
            <a:extLst>
              <a:ext uri="{FF2B5EF4-FFF2-40B4-BE49-F238E27FC236}">
                <a16:creationId xmlns:a16="http://schemas.microsoft.com/office/drawing/2014/main" id="{31F0BAB9-7F57-4165-B291-F5DA9F541C04}"/>
              </a:ext>
            </a:extLst>
          </p:cNvPr>
          <p:cNvSpPr/>
          <p:nvPr/>
        </p:nvSpPr>
        <p:spPr>
          <a:xfrm>
            <a:off x="3666722" y="3348365"/>
            <a:ext cx="76200" cy="9473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14" name="CuadroTexto 13">
            <a:extLst>
              <a:ext uri="{FF2B5EF4-FFF2-40B4-BE49-F238E27FC236}">
                <a16:creationId xmlns:a16="http://schemas.microsoft.com/office/drawing/2014/main" id="{0FF4D73E-CD7C-4B5C-8126-E855EDF13881}"/>
              </a:ext>
            </a:extLst>
          </p:cNvPr>
          <p:cNvSpPr txBox="1"/>
          <p:nvPr/>
        </p:nvSpPr>
        <p:spPr>
          <a:xfrm>
            <a:off x="3715626" y="3125388"/>
            <a:ext cx="5270189" cy="1661993"/>
          </a:xfrm>
          <a:prstGeom prst="rect">
            <a:avLst/>
          </a:prstGeom>
          <a:noFill/>
        </p:spPr>
        <p:txBody>
          <a:bodyPr wrap="square" rtlCol="0">
            <a:spAutoFit/>
          </a:bodyPr>
          <a:lstStyle/>
          <a:p>
            <a:endParaRPr lang="es-MX" sz="1200" dirty="0"/>
          </a:p>
          <a:p>
            <a:pPr marL="285750" indent="-285750">
              <a:buFont typeface="Wingdings" panose="05000000000000000000" pitchFamily="2" charset="2"/>
              <a:buChar char="§"/>
            </a:pPr>
            <a:r>
              <a:rPr lang="es-MX" sz="1200" dirty="0"/>
              <a:t>Inspección del área de trabajo, disposición de material combustible</a:t>
            </a:r>
          </a:p>
          <a:p>
            <a:pPr marL="285750" indent="-285750">
              <a:buFont typeface="Wingdings" panose="05000000000000000000" pitchFamily="2" charset="2"/>
              <a:buChar char="§"/>
            </a:pPr>
            <a:r>
              <a:rPr lang="es-MX" sz="1200" dirty="0"/>
              <a:t>Uso correcto de EPP</a:t>
            </a:r>
          </a:p>
          <a:p>
            <a:pPr marL="285750" indent="-285750">
              <a:buFont typeface="Wingdings" panose="05000000000000000000" pitchFamily="2" charset="2"/>
              <a:buChar char="§"/>
            </a:pPr>
            <a:r>
              <a:rPr lang="es-MX" sz="1200" dirty="0"/>
              <a:t>Conocer ubicación de extintores, equipos de primeros auxilios y demás recursos en caso de emergencia</a:t>
            </a:r>
          </a:p>
          <a:p>
            <a:pPr marL="285750" indent="-285750">
              <a:buFont typeface="Wingdings" panose="05000000000000000000" pitchFamily="2" charset="2"/>
              <a:buChar char="§"/>
            </a:pPr>
            <a:r>
              <a:rPr lang="es-MX" sz="1200" dirty="0"/>
              <a:t>Verifica que luego de las actividades no queden puntos calientes que puedan causar incendios.</a:t>
            </a:r>
          </a:p>
          <a:p>
            <a:endParaRPr lang="es-PE" dirty="0"/>
          </a:p>
        </p:txBody>
      </p:sp>
      <p:pic>
        <p:nvPicPr>
          <p:cNvPr id="339972" name="Picture 4" descr="APRENDE SST | Quizizz">
            <a:extLst>
              <a:ext uri="{FF2B5EF4-FFF2-40B4-BE49-F238E27FC236}">
                <a16:creationId xmlns:a16="http://schemas.microsoft.com/office/drawing/2014/main" id="{FEB43F01-33C7-46E7-8E64-0007D2305D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648" y="3240386"/>
            <a:ext cx="814559" cy="1177327"/>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51036685-1D21-49AC-8A3A-0CD4243FC56F}"/>
              </a:ext>
            </a:extLst>
          </p:cNvPr>
          <p:cNvSpPr/>
          <p:nvPr/>
        </p:nvSpPr>
        <p:spPr>
          <a:xfrm>
            <a:off x="1561964" y="5053323"/>
            <a:ext cx="2057400" cy="5981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MX" dirty="0">
                <a:ln w="0"/>
                <a:solidFill>
                  <a:schemeClr val="tx1"/>
                </a:solidFill>
                <a:effectLst>
                  <a:outerShdw blurRad="38100" dist="19050" dir="2700000" algn="tl" rotWithShape="0">
                    <a:schemeClr val="dk1">
                      <a:alpha val="40000"/>
                    </a:schemeClr>
                  </a:outerShdw>
                </a:effectLst>
              </a:rPr>
              <a:t>Supervisores</a:t>
            </a:r>
            <a:endParaRPr lang="es-PE" dirty="0">
              <a:ln w="0"/>
              <a:solidFill>
                <a:schemeClr val="tx1"/>
              </a:solidFill>
              <a:effectLst>
                <a:outerShdw blurRad="38100" dist="19050" dir="2700000" algn="tl" rotWithShape="0">
                  <a:schemeClr val="dk1">
                    <a:alpha val="40000"/>
                  </a:schemeClr>
                </a:outerShdw>
              </a:effectLst>
            </a:endParaRPr>
          </a:p>
        </p:txBody>
      </p:sp>
      <p:sp>
        <p:nvSpPr>
          <p:cNvPr id="17" name="Abrir llave 16">
            <a:extLst>
              <a:ext uri="{FF2B5EF4-FFF2-40B4-BE49-F238E27FC236}">
                <a16:creationId xmlns:a16="http://schemas.microsoft.com/office/drawing/2014/main" id="{9DBB6DA5-E548-4E75-B16D-8B656223FC7F}"/>
              </a:ext>
            </a:extLst>
          </p:cNvPr>
          <p:cNvSpPr/>
          <p:nvPr/>
        </p:nvSpPr>
        <p:spPr>
          <a:xfrm>
            <a:off x="3677526" y="4866357"/>
            <a:ext cx="76200" cy="9473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pic>
        <p:nvPicPr>
          <p:cNvPr id="339974" name="Picture 6" descr="Supervisor Dibujo Vectores, Ilustraciones y Gráficos - 123RF">
            <a:extLst>
              <a:ext uri="{FF2B5EF4-FFF2-40B4-BE49-F238E27FC236}">
                <a16:creationId xmlns:a16="http://schemas.microsoft.com/office/drawing/2014/main" id="{F4D2D6FE-CCC1-49BE-B83C-50F35F87DA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414" y="4715044"/>
            <a:ext cx="987856" cy="1303623"/>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B685C3EC-141E-4BD9-B532-42F4FB5B3A3F}"/>
              </a:ext>
            </a:extLst>
          </p:cNvPr>
          <p:cNvSpPr txBox="1"/>
          <p:nvPr/>
        </p:nvSpPr>
        <p:spPr>
          <a:xfrm>
            <a:off x="3704822" y="4778094"/>
            <a:ext cx="5270189" cy="1292662"/>
          </a:xfrm>
          <a:prstGeom prst="rect">
            <a:avLst/>
          </a:prstGeom>
          <a:noFill/>
        </p:spPr>
        <p:txBody>
          <a:bodyPr wrap="square" rtlCol="0">
            <a:spAutoFit/>
          </a:bodyPr>
          <a:lstStyle/>
          <a:p>
            <a:endParaRPr lang="es-MX" sz="1200" dirty="0"/>
          </a:p>
          <a:p>
            <a:pPr marL="285750" indent="-285750">
              <a:buFont typeface="Wingdings" panose="05000000000000000000" pitchFamily="2" charset="2"/>
              <a:buChar char="§"/>
            </a:pPr>
            <a:r>
              <a:rPr lang="es-MX" sz="1200" dirty="0"/>
              <a:t>Asegurar que todo el personal cumpla los procedimientos para TC </a:t>
            </a:r>
          </a:p>
          <a:p>
            <a:pPr marL="285750" indent="-285750">
              <a:buFont typeface="Wingdings" panose="05000000000000000000" pitchFamily="2" charset="2"/>
              <a:buChar char="§"/>
            </a:pPr>
            <a:r>
              <a:rPr lang="es-MX" sz="1200" dirty="0"/>
              <a:t>Inspección del área de trabajo, equipos y herramientas</a:t>
            </a:r>
          </a:p>
          <a:p>
            <a:pPr marL="285750" indent="-285750">
              <a:buFont typeface="Wingdings" panose="05000000000000000000" pitchFamily="2" charset="2"/>
              <a:buChar char="§"/>
            </a:pPr>
            <a:r>
              <a:rPr lang="es-MX" sz="1200" dirty="0"/>
              <a:t>Gestionar todas las acciones correctivas </a:t>
            </a:r>
          </a:p>
          <a:p>
            <a:pPr marL="285750" indent="-285750">
              <a:buFont typeface="Wingdings" panose="05000000000000000000" pitchFamily="2" charset="2"/>
              <a:buChar char="§"/>
            </a:pPr>
            <a:r>
              <a:rPr lang="es-MX" sz="1200" dirty="0"/>
              <a:t>Autorizar el inicio de los trabajos</a:t>
            </a:r>
          </a:p>
          <a:p>
            <a:endParaRPr lang="es-PE" dirty="0"/>
          </a:p>
        </p:txBody>
      </p:sp>
      <p:pic>
        <p:nvPicPr>
          <p:cNvPr id="4" name="Sonido grabado">
            <a:hlinkClick r:id="" action="ppaction://media"/>
            <a:extLst>
              <a:ext uri="{FF2B5EF4-FFF2-40B4-BE49-F238E27FC236}">
                <a16:creationId xmlns:a16="http://schemas.microsoft.com/office/drawing/2014/main" id="{61AAFE52-EFB2-4297-ACD7-27978043EE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64786" y="5765956"/>
            <a:ext cx="609600" cy="609600"/>
          </a:xfrm>
          <a:prstGeom prst="rect">
            <a:avLst/>
          </a:prstGeom>
        </p:spPr>
      </p:pic>
    </p:spTree>
    <p:extLst>
      <p:ext uri="{BB962C8B-B14F-4D97-AF65-F5344CB8AC3E}">
        <p14:creationId xmlns:p14="http://schemas.microsoft.com/office/powerpoint/2010/main" val="15274811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1702901" y="892065"/>
            <a:ext cx="6545943" cy="743482"/>
          </a:xfrm>
        </p:spPr>
        <p:txBody>
          <a:bodyPr>
            <a:normAutofit fontScale="90000"/>
          </a:bodyPr>
          <a:lstStyle/>
          <a:p>
            <a:pPr algn="l" eaLnBrk="1" hangingPunct="1"/>
            <a:r>
              <a:rPr lang="es-PE" sz="3000" dirty="0">
                <a:solidFill>
                  <a:schemeClr val="tx1"/>
                </a:solidFill>
                <a:latin typeface="Arial Black" panose="020B0A04020102020204" pitchFamily="34" charset="0"/>
              </a:rPr>
              <a:t>RECOMENDACIONES GENERALES</a:t>
            </a:r>
          </a:p>
        </p:txBody>
      </p:sp>
      <p:sp>
        <p:nvSpPr>
          <p:cNvPr id="4100" name="Rectangle 4"/>
          <p:cNvSpPr>
            <a:spLocks noGrp="1" noChangeArrowheads="1"/>
          </p:cNvSpPr>
          <p:nvPr>
            <p:ph idx="1"/>
          </p:nvPr>
        </p:nvSpPr>
        <p:spPr>
          <a:xfrm>
            <a:off x="261240" y="1703899"/>
            <a:ext cx="8229600" cy="4958368"/>
          </a:xfrm>
        </p:spPr>
        <p:txBody>
          <a:bodyPr/>
          <a:lstStyle/>
          <a:p>
            <a:pPr eaLnBrk="1" hangingPunct="1">
              <a:buClr>
                <a:srgbClr val="FF0000"/>
              </a:buClr>
              <a:buFont typeface="Wingdings" pitchFamily="2" charset="2"/>
              <a:buChar char="ü"/>
            </a:pPr>
            <a:endParaRPr lang="es-PE" sz="1100" dirty="0"/>
          </a:p>
          <a:p>
            <a:pPr algn="just" eaLnBrk="1" hangingPunct="1">
              <a:lnSpc>
                <a:spcPct val="120000"/>
              </a:lnSpc>
              <a:spcBef>
                <a:spcPts val="600"/>
              </a:spcBef>
              <a:spcAft>
                <a:spcPts val="600"/>
              </a:spcAft>
              <a:buClr>
                <a:srgbClr val="FF0000"/>
              </a:buClr>
              <a:buFont typeface="Wingdings" pitchFamily="2" charset="2"/>
              <a:buChar char="ü"/>
            </a:pPr>
            <a:r>
              <a:rPr lang="es-PE" sz="2400" dirty="0">
                <a:latin typeface="+mj-lt"/>
                <a:ea typeface="Verdana" pitchFamily="34" charset="0"/>
                <a:cs typeface="Verdana" pitchFamily="34" charset="0"/>
              </a:rPr>
              <a:t>Antes de iniciar cualquier trabajo en caliente se debe obtener primero la autorización o </a:t>
            </a:r>
            <a:r>
              <a:rPr lang="es-PE" sz="2400" u="sng" dirty="0">
                <a:solidFill>
                  <a:schemeClr val="tx1"/>
                </a:solidFill>
                <a:latin typeface="+mj-lt"/>
                <a:ea typeface="Verdana" pitchFamily="34" charset="0"/>
                <a:cs typeface="Verdana" pitchFamily="34" charset="0"/>
              </a:rPr>
              <a:t>permiso de trabajo en caliente</a:t>
            </a:r>
            <a:r>
              <a:rPr lang="es-PE" sz="2400" dirty="0">
                <a:latin typeface="+mj-lt"/>
                <a:ea typeface="Verdana" pitchFamily="34" charset="0"/>
                <a:cs typeface="Verdana" pitchFamily="34" charset="0"/>
              </a:rPr>
              <a:t>, la cual no podrá tener una vigencia </a:t>
            </a:r>
            <a:r>
              <a:rPr lang="es-PE" sz="2400" b="1" dirty="0">
                <a:solidFill>
                  <a:srgbClr val="A50021"/>
                </a:solidFill>
                <a:latin typeface="+mj-lt"/>
                <a:ea typeface="Verdana" pitchFamily="34" charset="0"/>
                <a:cs typeface="Verdana" pitchFamily="34" charset="0"/>
              </a:rPr>
              <a:t>mayor a 7 días calendarios</a:t>
            </a:r>
            <a:r>
              <a:rPr lang="es-PE" sz="2400" dirty="0">
                <a:latin typeface="+mj-lt"/>
                <a:ea typeface="Verdana" pitchFamily="34" charset="0"/>
                <a:cs typeface="Verdana" pitchFamily="34" charset="0"/>
              </a:rPr>
              <a:t>, con opción a ser renovada.</a:t>
            </a:r>
          </a:p>
          <a:p>
            <a:pPr algn="just" eaLnBrk="1" hangingPunct="1">
              <a:lnSpc>
                <a:spcPct val="120000"/>
              </a:lnSpc>
              <a:spcBef>
                <a:spcPts val="600"/>
              </a:spcBef>
              <a:spcAft>
                <a:spcPts val="600"/>
              </a:spcAft>
              <a:buClr>
                <a:srgbClr val="FF0000"/>
              </a:buClr>
              <a:buFont typeface="Wingdings" pitchFamily="2" charset="2"/>
              <a:buChar char="ü"/>
            </a:pPr>
            <a:r>
              <a:rPr lang="es-PE" sz="2400" dirty="0">
                <a:latin typeface="+mj-lt"/>
                <a:ea typeface="Verdana" pitchFamily="34" charset="0"/>
                <a:cs typeface="Verdana" pitchFamily="34" charset="0"/>
              </a:rPr>
              <a:t>Se exceptúan de la autorización las áreas diseñadas para tal fin (ejemplo: Talleres).</a:t>
            </a:r>
          </a:p>
          <a:p>
            <a:pPr marL="0" indent="0" algn="just" eaLnBrk="1" hangingPunct="1">
              <a:lnSpc>
                <a:spcPct val="120000"/>
              </a:lnSpc>
              <a:spcBef>
                <a:spcPts val="600"/>
              </a:spcBef>
              <a:spcAft>
                <a:spcPts val="600"/>
              </a:spcAft>
              <a:buClr>
                <a:srgbClr val="FF0000"/>
              </a:buClr>
              <a:buNone/>
            </a:pPr>
            <a:endParaRPr lang="es-PE" sz="2400" dirty="0">
              <a:latin typeface="+mj-lt"/>
              <a:ea typeface="Verdana" pitchFamily="34" charset="0"/>
              <a:cs typeface="Verdana" pitchFamily="34" charset="0"/>
            </a:endParaRPr>
          </a:p>
          <a:p>
            <a:pPr marL="0" indent="0" eaLnBrk="1" hangingPunct="1">
              <a:buClr>
                <a:srgbClr val="FF0000"/>
              </a:buClr>
              <a:buNone/>
            </a:pPr>
            <a:endParaRPr lang="es-PE" sz="2400" dirty="0"/>
          </a:p>
          <a:p>
            <a:pPr eaLnBrk="1" hangingPunct="1">
              <a:buClr>
                <a:srgbClr val="FF0000"/>
              </a:buClr>
              <a:buFont typeface="Wingdings" pitchFamily="2" charset="2"/>
              <a:buChar char="ü"/>
            </a:pPr>
            <a:endParaRPr lang="es-PE" sz="2400" dirty="0"/>
          </a:p>
        </p:txBody>
      </p:sp>
      <p:pic>
        <p:nvPicPr>
          <p:cNvPr id="5" name="Picture 7" descr="http://hablarenpublico1a.files.wordpress.com/2010/10/checklist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91000" y="4419599"/>
            <a:ext cx="1610363" cy="177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757D5C33-BD1D-4F3B-9AE0-9931BF349F87}"/>
              </a:ext>
            </a:extLst>
          </p:cNvPr>
          <p:cNvPicPr>
            <a:picLocks noChangeAspect="1"/>
          </p:cNvPicPr>
          <p:nvPr/>
        </p:nvPicPr>
        <p:blipFill rotWithShape="1">
          <a:blip r:embed="rId6"/>
          <a:srcRect l="8824" t="17766" r="8824" b="10174"/>
          <a:stretch/>
        </p:blipFill>
        <p:spPr>
          <a:xfrm>
            <a:off x="261240" y="209018"/>
            <a:ext cx="1441661" cy="743482"/>
          </a:xfrm>
          <a:prstGeom prst="rect">
            <a:avLst/>
          </a:prstGeom>
        </p:spPr>
      </p:pic>
      <p:sp>
        <p:nvSpPr>
          <p:cNvPr id="8" name="Rectángulo 7">
            <a:extLst>
              <a:ext uri="{FF2B5EF4-FFF2-40B4-BE49-F238E27FC236}">
                <a16:creationId xmlns:a16="http://schemas.microsoft.com/office/drawing/2014/main" id="{F23D029B-0566-4207-B5A9-B57280793192}"/>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2" name="Sonido grabado">
            <a:hlinkClick r:id="" action="ppaction://media"/>
            <a:extLst>
              <a:ext uri="{FF2B5EF4-FFF2-40B4-BE49-F238E27FC236}">
                <a16:creationId xmlns:a16="http://schemas.microsoft.com/office/drawing/2014/main" id="{E726C105-5439-4067-9ECF-C7649D2626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4396" y="5715000"/>
            <a:ext cx="609600" cy="609600"/>
          </a:xfrm>
          <a:prstGeom prst="rect">
            <a:avLst/>
          </a:prstGeom>
        </p:spPr>
      </p:pic>
    </p:spTree>
    <p:extLst>
      <p:ext uri="{BB962C8B-B14F-4D97-AF65-F5344CB8AC3E}">
        <p14:creationId xmlns:p14="http://schemas.microsoft.com/office/powerpoint/2010/main" val="2350904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idx="1"/>
          </p:nvPr>
        </p:nvSpPr>
        <p:spPr/>
        <p:txBody>
          <a:bodyPr/>
          <a:lstStyle/>
          <a:p>
            <a:pPr marL="190500" indent="-190500" eaLnBrk="1" hangingPunct="1">
              <a:buFontTx/>
              <a:buNone/>
            </a:pPr>
            <a:endParaRPr lang="es-PE" sz="1400" dirty="0">
              <a:latin typeface="+mj-lt"/>
            </a:endParaRPr>
          </a:p>
          <a:p>
            <a:pPr algn="just" eaLnBrk="1" hangingPunct="1">
              <a:spcBef>
                <a:spcPts val="600"/>
              </a:spcBef>
              <a:spcAft>
                <a:spcPts val="600"/>
              </a:spcAft>
              <a:buClr>
                <a:srgbClr val="FF0000"/>
              </a:buClr>
              <a:buFont typeface="Wingdings" pitchFamily="2" charset="2"/>
              <a:buChar char="ü"/>
            </a:pPr>
            <a:r>
              <a:rPr lang="es-PE" sz="2400" dirty="0">
                <a:latin typeface="+mj-lt"/>
                <a:ea typeface="Verdana" pitchFamily="34" charset="0"/>
                <a:cs typeface="Verdana" pitchFamily="34" charset="0"/>
              </a:rPr>
              <a:t>Antes, durante y después del trabajo se inspeccionará el área y los equipos para detectar condiciones inseguras y riesgos asociados.</a:t>
            </a:r>
          </a:p>
          <a:p>
            <a:pPr algn="just" eaLnBrk="1" hangingPunct="1">
              <a:spcBef>
                <a:spcPts val="600"/>
              </a:spcBef>
              <a:spcAft>
                <a:spcPts val="600"/>
              </a:spcAft>
              <a:buClr>
                <a:srgbClr val="FF0000"/>
              </a:buClr>
              <a:buFont typeface="Wingdings" pitchFamily="2" charset="2"/>
              <a:buChar char="ü"/>
            </a:pPr>
            <a:r>
              <a:rPr lang="es-PE" sz="2400" dirty="0">
                <a:latin typeface="+mj-lt"/>
                <a:ea typeface="Verdana" pitchFamily="34" charset="0"/>
                <a:cs typeface="Verdana" pitchFamily="34" charset="0"/>
              </a:rPr>
              <a:t>Retirar fuera de un radio de </a:t>
            </a:r>
            <a:r>
              <a:rPr lang="es-PE" sz="2400" b="1" dirty="0">
                <a:solidFill>
                  <a:srgbClr val="A50021"/>
                </a:solidFill>
                <a:latin typeface="+mj-lt"/>
                <a:ea typeface="Verdana" pitchFamily="34" charset="0"/>
                <a:cs typeface="Verdana" pitchFamily="34" charset="0"/>
              </a:rPr>
              <a:t>11m </a:t>
            </a:r>
            <a:r>
              <a:rPr lang="es-PE" sz="2400" dirty="0">
                <a:latin typeface="+mj-lt"/>
                <a:ea typeface="Verdana" pitchFamily="34" charset="0"/>
                <a:cs typeface="Verdana" pitchFamily="34" charset="0"/>
              </a:rPr>
              <a:t>peligros potenciales de incendio o explosión como:</a:t>
            </a:r>
          </a:p>
          <a:p>
            <a:pPr algn="just" eaLnBrk="1" hangingPunct="1">
              <a:lnSpc>
                <a:spcPct val="120000"/>
              </a:lnSpc>
              <a:spcBef>
                <a:spcPts val="600"/>
              </a:spcBef>
              <a:spcAft>
                <a:spcPts val="600"/>
              </a:spcAft>
              <a:buClr>
                <a:srgbClr val="A50021"/>
              </a:buClr>
              <a:buFont typeface="Wingdings" pitchFamily="2" charset="2"/>
              <a:buChar char="ü"/>
            </a:pPr>
            <a:endParaRPr lang="es-PE" sz="2400" dirty="0">
              <a:latin typeface="+mj-lt"/>
              <a:ea typeface="Verdana" pitchFamily="34" charset="0"/>
              <a:cs typeface="Verdana" pitchFamily="34" charset="0"/>
            </a:endParaRPr>
          </a:p>
          <a:p>
            <a:pPr marL="190500" indent="-190500" eaLnBrk="1" hangingPunct="1"/>
            <a:endParaRPr lang="es-PE" sz="2400" dirty="0">
              <a:latin typeface="+mj-lt"/>
            </a:endParaRPr>
          </a:p>
          <a:p>
            <a:pPr marL="190500" indent="-190500" eaLnBrk="1" hangingPunct="1"/>
            <a:endParaRPr lang="es-PE" sz="2400" dirty="0">
              <a:latin typeface="+mj-lt"/>
            </a:endParaRPr>
          </a:p>
        </p:txBody>
      </p:sp>
      <p:sp>
        <p:nvSpPr>
          <p:cNvPr id="2" name="1 Rectángulo"/>
          <p:cNvSpPr/>
          <p:nvPr/>
        </p:nvSpPr>
        <p:spPr>
          <a:xfrm>
            <a:off x="982070" y="3834261"/>
            <a:ext cx="4572000" cy="2031325"/>
          </a:xfrm>
          <a:prstGeom prst="rect">
            <a:avLst/>
          </a:prstGeom>
        </p:spPr>
        <p:txBody>
          <a:bodyPr>
            <a:spAutoFit/>
          </a:bodyPr>
          <a:lstStyle/>
          <a:p>
            <a:pPr algn="just" eaLnBrk="1" hangingPunct="1">
              <a:spcBef>
                <a:spcPts val="600"/>
              </a:spcBef>
              <a:spcAft>
                <a:spcPts val="600"/>
              </a:spcAft>
              <a:buClr>
                <a:srgbClr val="FF0000"/>
              </a:buClr>
              <a:buFont typeface="Arial" charset="0"/>
              <a:buChar char="•"/>
            </a:pPr>
            <a:r>
              <a:rPr lang="es-PE" sz="2400" dirty="0">
                <a:latin typeface="+mj-lt"/>
                <a:ea typeface="Verdana" pitchFamily="34" charset="0"/>
                <a:cs typeface="Verdana" pitchFamily="34" charset="0"/>
              </a:rPr>
              <a:t>Materiales combustibles.</a:t>
            </a:r>
          </a:p>
          <a:p>
            <a:pPr algn="just" eaLnBrk="1" hangingPunct="1">
              <a:spcBef>
                <a:spcPts val="600"/>
              </a:spcBef>
              <a:spcAft>
                <a:spcPts val="600"/>
              </a:spcAft>
              <a:buClr>
                <a:srgbClr val="FF0000"/>
              </a:buClr>
              <a:buFont typeface="Arial" charset="0"/>
              <a:buChar char="•"/>
            </a:pPr>
            <a:r>
              <a:rPr lang="es-PE" sz="2400" dirty="0">
                <a:latin typeface="+mj-lt"/>
                <a:ea typeface="Verdana" pitchFamily="34" charset="0"/>
                <a:cs typeface="Verdana" pitchFamily="34" charset="0"/>
              </a:rPr>
              <a:t>Pinturas, aceites, grasas.</a:t>
            </a:r>
          </a:p>
          <a:p>
            <a:pPr algn="just" eaLnBrk="1" hangingPunct="1">
              <a:spcBef>
                <a:spcPts val="600"/>
              </a:spcBef>
              <a:spcAft>
                <a:spcPts val="600"/>
              </a:spcAft>
              <a:buClr>
                <a:srgbClr val="FF0000"/>
              </a:buClr>
              <a:buFont typeface="Arial" charset="0"/>
              <a:buChar char="•"/>
            </a:pPr>
            <a:r>
              <a:rPr lang="es-PE" sz="2400" dirty="0">
                <a:latin typeface="+mj-lt"/>
                <a:ea typeface="Verdana" pitchFamily="34" charset="0"/>
                <a:cs typeface="Verdana" pitchFamily="34" charset="0"/>
              </a:rPr>
              <a:t>Gases comprimidos.</a:t>
            </a:r>
          </a:p>
          <a:p>
            <a:pPr algn="just" eaLnBrk="1" hangingPunct="1">
              <a:spcBef>
                <a:spcPts val="600"/>
              </a:spcBef>
              <a:spcAft>
                <a:spcPts val="600"/>
              </a:spcAft>
              <a:buClr>
                <a:srgbClr val="FF0000"/>
              </a:buClr>
              <a:buFont typeface="Arial" charset="0"/>
              <a:buChar char="•"/>
            </a:pPr>
            <a:r>
              <a:rPr lang="es-PE" sz="2400" dirty="0">
                <a:latin typeface="+mj-lt"/>
                <a:ea typeface="Verdana" pitchFamily="34" charset="0"/>
                <a:cs typeface="Verdana" pitchFamily="34" charset="0"/>
              </a:rPr>
              <a:t>Etc.</a:t>
            </a:r>
          </a:p>
        </p:txBody>
      </p:sp>
      <p:pic>
        <p:nvPicPr>
          <p:cNvPr id="7" name="Picture 2" descr="http://www.evisos.com.pe/images/advertisements/2009/10/04/trabajos-de-soldadura_8dcae43_3.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10200" y="3733800"/>
            <a:ext cx="3276600" cy="25346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8" name="Group 8"/>
          <p:cNvGrpSpPr>
            <a:grpSpLocks/>
          </p:cNvGrpSpPr>
          <p:nvPr/>
        </p:nvGrpSpPr>
        <p:grpSpPr bwMode="auto">
          <a:xfrm>
            <a:off x="7220813" y="4008332"/>
            <a:ext cx="210344" cy="1416156"/>
            <a:chOff x="1475656" y="3412913"/>
            <a:chExt cx="390659" cy="1938002"/>
          </a:xfrm>
        </p:grpSpPr>
        <p:sp>
          <p:nvSpPr>
            <p:cNvPr id="9" name="Rounded Rectangle 9"/>
            <p:cNvSpPr/>
            <p:nvPr/>
          </p:nvSpPr>
          <p:spPr>
            <a:xfrm rot="2533768">
              <a:off x="1475656" y="3428785"/>
              <a:ext cx="360487" cy="1872925"/>
            </a:xfrm>
            <a:prstGeom prst="roundRect">
              <a:avLst/>
            </a:prstGeom>
            <a:solidFill>
              <a:srgbClr val="CC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none"/>
            </a:p>
          </p:txBody>
        </p:sp>
        <p:sp>
          <p:nvSpPr>
            <p:cNvPr id="10" name="Rounded Rectangle 10"/>
            <p:cNvSpPr/>
            <p:nvPr/>
          </p:nvSpPr>
          <p:spPr>
            <a:xfrm rot="19016716">
              <a:off x="1505829" y="3412913"/>
              <a:ext cx="360486" cy="1938002"/>
            </a:xfrm>
            <a:prstGeom prst="roundRect">
              <a:avLst/>
            </a:prstGeom>
            <a:solidFill>
              <a:srgbClr val="CC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none"/>
            </a:p>
          </p:txBody>
        </p:sp>
      </p:grpSp>
      <p:sp>
        <p:nvSpPr>
          <p:cNvPr id="12" name="Rectángulo 11">
            <a:extLst>
              <a:ext uri="{FF2B5EF4-FFF2-40B4-BE49-F238E27FC236}">
                <a16:creationId xmlns:a16="http://schemas.microsoft.com/office/drawing/2014/main" id="{47AFAB52-3AB8-4B23-8FF8-67233AA6FD03}"/>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3" name="Imagen 12">
            <a:extLst>
              <a:ext uri="{FF2B5EF4-FFF2-40B4-BE49-F238E27FC236}">
                <a16:creationId xmlns:a16="http://schemas.microsoft.com/office/drawing/2014/main" id="{430956D8-8D5F-4B11-972D-9DCAA055EA8C}"/>
              </a:ext>
            </a:extLst>
          </p:cNvPr>
          <p:cNvPicPr>
            <a:picLocks noChangeAspect="1"/>
          </p:cNvPicPr>
          <p:nvPr/>
        </p:nvPicPr>
        <p:blipFill rotWithShape="1">
          <a:blip r:embed="rId6"/>
          <a:srcRect l="8824" t="17766" r="8824" b="10174"/>
          <a:stretch/>
        </p:blipFill>
        <p:spPr>
          <a:xfrm>
            <a:off x="261240" y="209018"/>
            <a:ext cx="1441661" cy="743482"/>
          </a:xfrm>
          <a:prstGeom prst="rect">
            <a:avLst/>
          </a:prstGeom>
        </p:spPr>
      </p:pic>
      <p:sp>
        <p:nvSpPr>
          <p:cNvPr id="14" name="Rectangle 3">
            <a:extLst>
              <a:ext uri="{FF2B5EF4-FFF2-40B4-BE49-F238E27FC236}">
                <a16:creationId xmlns:a16="http://schemas.microsoft.com/office/drawing/2014/main" id="{D816C06E-31E2-4D6A-B836-050FDFCA549C}"/>
              </a:ext>
            </a:extLst>
          </p:cNvPr>
          <p:cNvSpPr txBox="1">
            <a:spLocks noChangeArrowheads="1"/>
          </p:cNvSpPr>
          <p:nvPr/>
        </p:nvSpPr>
        <p:spPr>
          <a:xfrm>
            <a:off x="1702901" y="892065"/>
            <a:ext cx="6545943" cy="743482"/>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2400" b="1" kern="1200" spc="-50" baseline="0">
                <a:solidFill>
                  <a:schemeClr val="tx1">
                    <a:lumMod val="65000"/>
                    <a:lumOff val="35000"/>
                  </a:schemeClr>
                </a:solidFill>
                <a:latin typeface="+mj-lt"/>
                <a:ea typeface="+mj-ea"/>
                <a:cs typeface="+mj-cs"/>
              </a:defRPr>
            </a:lvl1pPr>
          </a:lstStyle>
          <a:p>
            <a:r>
              <a:rPr lang="es-PE" sz="3000" dirty="0">
                <a:solidFill>
                  <a:schemeClr val="tx1"/>
                </a:solidFill>
                <a:latin typeface="Arial Black" panose="020B0A04020102020204" pitchFamily="34" charset="0"/>
              </a:rPr>
              <a:t>RECOMENDACIONES GENERALES</a:t>
            </a:r>
          </a:p>
        </p:txBody>
      </p:sp>
      <p:pic>
        <p:nvPicPr>
          <p:cNvPr id="3" name="Sonido grabado">
            <a:hlinkClick r:id="" action="ppaction://media"/>
            <a:extLst>
              <a:ext uri="{FF2B5EF4-FFF2-40B4-BE49-F238E27FC236}">
                <a16:creationId xmlns:a16="http://schemas.microsoft.com/office/drawing/2014/main" id="{B114B4AC-F033-4791-A404-3EE97DE539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1970" y="5727626"/>
            <a:ext cx="609600" cy="609600"/>
          </a:xfrm>
          <a:prstGeom prst="rect">
            <a:avLst/>
          </a:prstGeom>
        </p:spPr>
      </p:pic>
    </p:spTree>
    <p:extLst>
      <p:ext uri="{BB962C8B-B14F-4D97-AF65-F5344CB8AC3E}">
        <p14:creationId xmlns:p14="http://schemas.microsoft.com/office/powerpoint/2010/main" val="37219010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idx="1"/>
          </p:nvPr>
        </p:nvSpPr>
        <p:spPr>
          <a:xfrm>
            <a:off x="685800" y="1865194"/>
            <a:ext cx="4114800" cy="4103767"/>
          </a:xfrm>
        </p:spPr>
        <p:txBody>
          <a:bodyPr>
            <a:normAutofit lnSpcReduction="10000"/>
          </a:bodyPr>
          <a:lstStyle/>
          <a:p>
            <a:pPr marL="0" indent="0" algn="just" eaLnBrk="1" hangingPunct="1">
              <a:lnSpc>
                <a:spcPct val="120000"/>
              </a:lnSpc>
              <a:spcBef>
                <a:spcPts val="600"/>
              </a:spcBef>
              <a:spcAft>
                <a:spcPts val="600"/>
              </a:spcAft>
              <a:buNone/>
            </a:pPr>
            <a:r>
              <a:rPr lang="es-PE" sz="2400" dirty="0">
                <a:latin typeface="+mj-lt"/>
                <a:ea typeface="Verdana" pitchFamily="34" charset="0"/>
                <a:cs typeface="Verdana" pitchFamily="34" charset="0"/>
              </a:rPr>
              <a:t>Cualquier trabajo en caliente se detendrá, si las </a:t>
            </a:r>
            <a:r>
              <a:rPr lang="es-MX" sz="2400" dirty="0">
                <a:latin typeface="+mj-lt"/>
                <a:ea typeface="Verdana" pitchFamily="34" charset="0"/>
                <a:cs typeface="Verdana" pitchFamily="34" charset="0"/>
              </a:rPr>
              <a:t>condiciones bajo las que se llenó la autorización han cambiado. Se reiniciará el trabajo cuando se hayan restablecido las condiciones de seguridad y se cuente con una nueva Autorización para Trabajos en Caliente.</a:t>
            </a:r>
          </a:p>
          <a:p>
            <a:pPr algn="just" eaLnBrk="1" hangingPunct="1">
              <a:lnSpc>
                <a:spcPct val="120000"/>
              </a:lnSpc>
              <a:spcBef>
                <a:spcPts val="600"/>
              </a:spcBef>
              <a:spcAft>
                <a:spcPts val="600"/>
              </a:spcAft>
            </a:pPr>
            <a:endParaRPr lang="es-PE" sz="2400" b="1" dirty="0">
              <a:solidFill>
                <a:srgbClr val="A50021"/>
              </a:solidFill>
              <a:latin typeface="Verdana" pitchFamily="34" charset="0"/>
              <a:ea typeface="Verdana" pitchFamily="34" charset="0"/>
              <a:cs typeface="Verdana" pitchFamily="34" charset="0"/>
            </a:endParaRPr>
          </a:p>
          <a:p>
            <a:pPr marL="355600" algn="just" eaLnBrk="1" hangingPunct="1">
              <a:spcBef>
                <a:spcPts val="600"/>
              </a:spcBef>
              <a:spcAft>
                <a:spcPts val="600"/>
              </a:spcAft>
              <a:buClr>
                <a:srgbClr val="FF0000"/>
              </a:buClr>
              <a:buFont typeface="Wingdings" pitchFamily="2" charset="2"/>
              <a:buChar char="ü"/>
              <a:defRPr/>
            </a:pPr>
            <a:endParaRPr lang="es-MX" sz="2400" dirty="0">
              <a:latin typeface="+mj-lt"/>
              <a:ea typeface="Verdana" pitchFamily="34" charset="0"/>
              <a:cs typeface="Verdana" pitchFamily="34" charset="0"/>
            </a:endParaRPr>
          </a:p>
          <a:p>
            <a:pPr algn="just" eaLnBrk="1" hangingPunct="1">
              <a:buClr>
                <a:srgbClr val="FF0000"/>
              </a:buClr>
              <a:buFont typeface="Wingdings" pitchFamily="2" charset="2"/>
              <a:buChar char="ü"/>
            </a:pPr>
            <a:endParaRPr lang="es-PE" sz="2400" dirty="0">
              <a:latin typeface="+mj-lt"/>
            </a:endParaRPr>
          </a:p>
          <a:p>
            <a:pPr algn="just" eaLnBrk="1" hangingPunct="1">
              <a:buClr>
                <a:srgbClr val="FF0000"/>
              </a:buClr>
              <a:buFont typeface="Wingdings" pitchFamily="2" charset="2"/>
              <a:buChar char="ü"/>
            </a:pPr>
            <a:endParaRPr lang="es-PE" sz="2400" dirty="0">
              <a:latin typeface="+mj-lt"/>
            </a:endParaRPr>
          </a:p>
        </p:txBody>
      </p:sp>
      <p:pic>
        <p:nvPicPr>
          <p:cNvPr id="10" name="Picture 2" descr="http://www.225steel.com/fabrication-images/ist2_3991650-welding-spark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26039" y="1865194"/>
            <a:ext cx="2999184" cy="37989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8C091870-B125-49A9-9760-5AEE60594C8B}"/>
              </a:ext>
            </a:extLst>
          </p:cNvPr>
          <p:cNvSpPr txBox="1">
            <a:spLocks noChangeArrowheads="1"/>
          </p:cNvSpPr>
          <p:nvPr/>
        </p:nvSpPr>
        <p:spPr>
          <a:xfrm>
            <a:off x="1527628" y="756814"/>
            <a:ext cx="6545943" cy="743482"/>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2400" b="1" kern="1200" spc="-50" baseline="0">
                <a:solidFill>
                  <a:schemeClr val="tx1">
                    <a:lumMod val="65000"/>
                    <a:lumOff val="35000"/>
                  </a:schemeClr>
                </a:solidFill>
                <a:latin typeface="+mj-lt"/>
                <a:ea typeface="+mj-ea"/>
                <a:cs typeface="+mj-cs"/>
              </a:defRPr>
            </a:lvl1pPr>
          </a:lstStyle>
          <a:p>
            <a:r>
              <a:rPr lang="es-PE" sz="3000" dirty="0">
                <a:latin typeface="Arial Black" panose="020B0A04020102020204" pitchFamily="34" charset="0"/>
              </a:rPr>
              <a:t>RECOMENDACIONES GENERALES</a:t>
            </a:r>
          </a:p>
        </p:txBody>
      </p:sp>
      <p:sp>
        <p:nvSpPr>
          <p:cNvPr id="8" name="Rectángulo 7">
            <a:extLst>
              <a:ext uri="{FF2B5EF4-FFF2-40B4-BE49-F238E27FC236}">
                <a16:creationId xmlns:a16="http://schemas.microsoft.com/office/drawing/2014/main" id="{1C3A99A4-6227-4D84-9323-64162A4AC89A}"/>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9" name="Imagen 8">
            <a:extLst>
              <a:ext uri="{FF2B5EF4-FFF2-40B4-BE49-F238E27FC236}">
                <a16:creationId xmlns:a16="http://schemas.microsoft.com/office/drawing/2014/main" id="{45D78026-B45D-4CF3-A22A-CB1D22C657F2}"/>
              </a:ext>
            </a:extLst>
          </p:cNvPr>
          <p:cNvPicPr>
            <a:picLocks noChangeAspect="1"/>
          </p:cNvPicPr>
          <p:nvPr/>
        </p:nvPicPr>
        <p:blipFill rotWithShape="1">
          <a:blip r:embed="rId4"/>
          <a:srcRect l="8824" t="17766" r="8824" b="10174"/>
          <a:stretch/>
        </p:blipFill>
        <p:spPr>
          <a:xfrm>
            <a:off x="304800" y="228600"/>
            <a:ext cx="1441661" cy="743482"/>
          </a:xfrm>
          <a:prstGeom prst="rect">
            <a:avLst/>
          </a:prstGeom>
        </p:spPr>
      </p:pic>
    </p:spTree>
    <p:extLst>
      <p:ext uri="{BB962C8B-B14F-4D97-AF65-F5344CB8AC3E}">
        <p14:creationId xmlns:p14="http://schemas.microsoft.com/office/powerpoint/2010/main" val="403458673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idx="1"/>
          </p:nvPr>
        </p:nvSpPr>
        <p:spPr>
          <a:xfrm>
            <a:off x="457200" y="1539116"/>
            <a:ext cx="8229600" cy="4958368"/>
          </a:xfrm>
        </p:spPr>
        <p:txBody>
          <a:bodyPr/>
          <a:lstStyle/>
          <a:p>
            <a:pPr marL="190500" indent="-190500" algn="just" eaLnBrk="1" hangingPunct="1">
              <a:buFontTx/>
              <a:buNone/>
            </a:pPr>
            <a:endParaRPr lang="es-PE" sz="1100" dirty="0"/>
          </a:p>
          <a:p>
            <a:pPr marL="355600" algn="just" eaLnBrk="1" hangingPunct="1">
              <a:spcBef>
                <a:spcPts val="600"/>
              </a:spcBef>
              <a:spcAft>
                <a:spcPts val="600"/>
              </a:spcAft>
              <a:buClr>
                <a:srgbClr val="FF0000"/>
              </a:buClr>
              <a:buFont typeface="Wingdings" pitchFamily="2" charset="2"/>
              <a:buChar char="ü"/>
              <a:defRPr/>
            </a:pPr>
            <a:r>
              <a:rPr lang="es-PE" sz="2400" dirty="0">
                <a:latin typeface="+mj-lt"/>
                <a:ea typeface="Verdana" pitchFamily="34" charset="0"/>
                <a:cs typeface="Verdana" pitchFamily="34" charset="0"/>
              </a:rPr>
              <a:t>El observador de fuego tendrá un extintor operativo, colocado a 2 m como mínimo de los trabajos y en un punto opuesto al sentido de la dirección del viento.</a:t>
            </a:r>
            <a:endParaRPr lang="es-PE" sz="700" dirty="0">
              <a:latin typeface="+mj-lt"/>
              <a:ea typeface="Verdana" pitchFamily="34" charset="0"/>
              <a:cs typeface="Verdana" pitchFamily="34" charset="0"/>
            </a:endParaRPr>
          </a:p>
          <a:p>
            <a:pPr algn="just" eaLnBrk="1" hangingPunct="1">
              <a:spcBef>
                <a:spcPts val="600"/>
              </a:spcBef>
              <a:spcAft>
                <a:spcPts val="600"/>
              </a:spcAft>
              <a:buClr>
                <a:srgbClr val="FF0000"/>
              </a:buClr>
              <a:buFont typeface="Wingdings" pitchFamily="2" charset="2"/>
              <a:buChar char="ü"/>
              <a:defRPr/>
            </a:pPr>
            <a:r>
              <a:rPr lang="es-PE" sz="2400" dirty="0">
                <a:latin typeface="+mj-lt"/>
                <a:ea typeface="Verdana" pitchFamily="34" charset="0"/>
                <a:cs typeface="Verdana" pitchFamily="34" charset="0"/>
              </a:rPr>
              <a:t>Donde no se pueda retirar los peligros o material combustible a más de </a:t>
            </a:r>
            <a:r>
              <a:rPr lang="es-PE" dirty="0">
                <a:latin typeface="+mj-lt"/>
                <a:ea typeface="Verdana" pitchFamily="34" charset="0"/>
                <a:cs typeface="Verdana" pitchFamily="34" charset="0"/>
              </a:rPr>
              <a:t>11</a:t>
            </a:r>
            <a:r>
              <a:rPr lang="es-PE" sz="2400" dirty="0">
                <a:latin typeface="+mj-lt"/>
                <a:ea typeface="Verdana" pitchFamily="34" charset="0"/>
                <a:cs typeface="Verdana" pitchFamily="34" charset="0"/>
              </a:rPr>
              <a:t>m se debe colocar biombos, mantas u otra barrera de contención.</a:t>
            </a:r>
          </a:p>
          <a:p>
            <a:pPr algn="just">
              <a:spcBef>
                <a:spcPts val="600"/>
              </a:spcBef>
              <a:spcAft>
                <a:spcPts val="600"/>
              </a:spcAft>
              <a:buClr>
                <a:srgbClr val="FF0000"/>
              </a:buClr>
              <a:buFont typeface="Wingdings" pitchFamily="2" charset="2"/>
              <a:buChar char="ü"/>
              <a:defRPr/>
            </a:pPr>
            <a:r>
              <a:rPr lang="es-PE" dirty="0">
                <a:latin typeface="+mj-lt"/>
                <a:ea typeface="Verdana" pitchFamily="34" charset="0"/>
              </a:rPr>
              <a:t>Todo trabajo en caliente al aire libre debe suspenderse si se dan condiciones de lluvia, pero puede continuarse si se cuenta con cobertores y ventilación adecuada.</a:t>
            </a:r>
          </a:p>
          <a:p>
            <a:pPr algn="just" eaLnBrk="1" hangingPunct="1">
              <a:spcBef>
                <a:spcPts val="600"/>
              </a:spcBef>
              <a:spcAft>
                <a:spcPts val="600"/>
              </a:spcAft>
              <a:buClr>
                <a:srgbClr val="A50021"/>
              </a:buClr>
              <a:buFont typeface="Wingdings" pitchFamily="2" charset="2"/>
              <a:buChar char="ü"/>
            </a:pPr>
            <a:endParaRPr lang="es-PE" sz="2400" dirty="0">
              <a:latin typeface="Verdana" pitchFamily="34" charset="0"/>
              <a:ea typeface="Verdana" pitchFamily="34" charset="0"/>
              <a:cs typeface="Verdana" pitchFamily="34" charset="0"/>
            </a:endParaRPr>
          </a:p>
          <a:p>
            <a:pPr marL="190500" indent="-190500" algn="just" eaLnBrk="1" hangingPunct="1"/>
            <a:endParaRPr lang="es-PE" sz="2400" dirty="0"/>
          </a:p>
          <a:p>
            <a:pPr marL="190500" indent="-190500" algn="just" eaLnBrk="1" hangingPunct="1"/>
            <a:endParaRPr lang="es-PE" sz="2400" dirty="0"/>
          </a:p>
        </p:txBody>
      </p:sp>
      <p:pic>
        <p:nvPicPr>
          <p:cNvPr id="6" name="Picture 7" descr="http://68.233.254.171/~globalyp/services_products/6046_500.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29400" y="4793645"/>
            <a:ext cx="2057400" cy="149610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8015E5DC-DF10-47AB-9CF7-580073AF23BA}"/>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sp>
        <p:nvSpPr>
          <p:cNvPr id="8" name="Rectangle 3">
            <a:extLst>
              <a:ext uri="{FF2B5EF4-FFF2-40B4-BE49-F238E27FC236}">
                <a16:creationId xmlns:a16="http://schemas.microsoft.com/office/drawing/2014/main" id="{4CE5132C-6138-4757-96DC-3B98824940F3}"/>
              </a:ext>
            </a:extLst>
          </p:cNvPr>
          <p:cNvSpPr txBox="1">
            <a:spLocks noChangeArrowheads="1"/>
          </p:cNvSpPr>
          <p:nvPr/>
        </p:nvSpPr>
        <p:spPr>
          <a:xfrm>
            <a:off x="1702901" y="892065"/>
            <a:ext cx="6545943" cy="743482"/>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2400" b="1" kern="1200" spc="-50" baseline="0">
                <a:solidFill>
                  <a:schemeClr val="tx1">
                    <a:lumMod val="65000"/>
                    <a:lumOff val="35000"/>
                  </a:schemeClr>
                </a:solidFill>
                <a:latin typeface="+mj-lt"/>
                <a:ea typeface="+mj-ea"/>
                <a:cs typeface="+mj-cs"/>
              </a:defRPr>
            </a:lvl1pPr>
          </a:lstStyle>
          <a:p>
            <a:r>
              <a:rPr lang="es-PE" sz="3000" dirty="0">
                <a:solidFill>
                  <a:schemeClr val="tx1"/>
                </a:solidFill>
                <a:latin typeface="Arial Black" panose="020B0A04020102020204" pitchFamily="34" charset="0"/>
              </a:rPr>
              <a:t>RECOMENDACIONES GENERALES</a:t>
            </a:r>
          </a:p>
        </p:txBody>
      </p:sp>
      <p:pic>
        <p:nvPicPr>
          <p:cNvPr id="9" name="Imagen 8">
            <a:extLst>
              <a:ext uri="{FF2B5EF4-FFF2-40B4-BE49-F238E27FC236}">
                <a16:creationId xmlns:a16="http://schemas.microsoft.com/office/drawing/2014/main" id="{426EBD9B-6FE9-4289-B158-CE902EF675B0}"/>
              </a:ext>
            </a:extLst>
          </p:cNvPr>
          <p:cNvPicPr>
            <a:picLocks noChangeAspect="1"/>
          </p:cNvPicPr>
          <p:nvPr/>
        </p:nvPicPr>
        <p:blipFill rotWithShape="1">
          <a:blip r:embed="rId6"/>
          <a:srcRect l="8824" t="17766" r="8824" b="10174"/>
          <a:stretch/>
        </p:blipFill>
        <p:spPr>
          <a:xfrm>
            <a:off x="261240" y="209018"/>
            <a:ext cx="1441661" cy="743482"/>
          </a:xfrm>
          <a:prstGeom prst="rect">
            <a:avLst/>
          </a:prstGeom>
        </p:spPr>
      </p:pic>
      <p:pic>
        <p:nvPicPr>
          <p:cNvPr id="2" name="Sonido grabado">
            <a:hlinkClick r:id="" action="ppaction://media"/>
            <a:extLst>
              <a:ext uri="{FF2B5EF4-FFF2-40B4-BE49-F238E27FC236}">
                <a16:creationId xmlns:a16="http://schemas.microsoft.com/office/drawing/2014/main" id="{2AE064E6-E994-4113-89E5-22B405819B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7282" y="5668117"/>
            <a:ext cx="609600" cy="609600"/>
          </a:xfrm>
          <a:prstGeom prst="rect">
            <a:avLst/>
          </a:prstGeom>
        </p:spPr>
      </p:pic>
    </p:spTree>
    <p:extLst>
      <p:ext uri="{BB962C8B-B14F-4D97-AF65-F5344CB8AC3E}">
        <p14:creationId xmlns:p14="http://schemas.microsoft.com/office/powerpoint/2010/main" val="919781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idx="1"/>
          </p:nvPr>
        </p:nvSpPr>
        <p:spPr>
          <a:xfrm>
            <a:off x="609600" y="1635547"/>
            <a:ext cx="8229600" cy="4958368"/>
          </a:xfrm>
        </p:spPr>
        <p:txBody>
          <a:bodyPr/>
          <a:lstStyle/>
          <a:p>
            <a:pPr algn="just" eaLnBrk="1" hangingPunct="1">
              <a:buClr>
                <a:srgbClr val="FF0000"/>
              </a:buClr>
              <a:buFont typeface="Wingdings" pitchFamily="2" charset="2"/>
              <a:buChar char="ü"/>
            </a:pPr>
            <a:endParaRPr lang="es-PE" sz="1200" dirty="0">
              <a:latin typeface="+mj-lt"/>
            </a:endParaRPr>
          </a:p>
          <a:p>
            <a:pPr algn="just" eaLnBrk="1" hangingPunct="1">
              <a:spcBef>
                <a:spcPts val="600"/>
              </a:spcBef>
              <a:spcAft>
                <a:spcPts val="600"/>
              </a:spcAft>
              <a:buClr>
                <a:srgbClr val="FF0000"/>
              </a:buClr>
              <a:buFont typeface="Wingdings" pitchFamily="2" charset="2"/>
              <a:buChar char="ü"/>
            </a:pPr>
            <a:r>
              <a:rPr lang="es-PE" sz="2400" dirty="0">
                <a:latin typeface="+mj-lt"/>
                <a:ea typeface="Verdana" pitchFamily="34" charset="0"/>
                <a:cs typeface="Verdana" pitchFamily="34" charset="0"/>
              </a:rPr>
              <a:t>Antes de realizar un trabajo en caliente en algún espacio confinado (tanques, cisternas, etc.) que </a:t>
            </a:r>
            <a:r>
              <a:rPr lang="es-MX" sz="2400" dirty="0">
                <a:latin typeface="+mj-lt"/>
                <a:ea typeface="Verdana" pitchFamily="34" charset="0"/>
                <a:cs typeface="Verdana" pitchFamily="34" charset="0"/>
              </a:rPr>
              <a:t>hayan contenido combustibles o líquidos inflamables, verificar que se encuentren vacíos, purgados, ventilados y lavados adecuadamente.</a:t>
            </a:r>
          </a:p>
          <a:p>
            <a:pPr algn="just" eaLnBrk="1" hangingPunct="1">
              <a:spcBef>
                <a:spcPts val="600"/>
              </a:spcBef>
              <a:spcAft>
                <a:spcPts val="600"/>
              </a:spcAft>
              <a:buClr>
                <a:srgbClr val="FF0000"/>
              </a:buClr>
              <a:buFont typeface="Wingdings" pitchFamily="2" charset="2"/>
              <a:buChar char="ü"/>
            </a:pPr>
            <a:r>
              <a:rPr lang="es-MX" sz="2400" dirty="0">
                <a:latin typeface="+mj-lt"/>
                <a:ea typeface="Verdana" pitchFamily="34" charset="0"/>
                <a:cs typeface="Verdana" pitchFamily="34" charset="0"/>
              </a:rPr>
              <a:t> </a:t>
            </a:r>
            <a:r>
              <a:rPr lang="es-MX" dirty="0">
                <a:ea typeface="Verdana" pitchFamily="34" charset="0"/>
                <a:cs typeface="Verdana" pitchFamily="34" charset="0"/>
              </a:rPr>
              <a:t>Realizar monitoreos del espacio confinado antes de iniciar.</a:t>
            </a:r>
          </a:p>
          <a:p>
            <a:pPr algn="just" eaLnBrk="1" hangingPunct="1">
              <a:spcBef>
                <a:spcPts val="600"/>
              </a:spcBef>
              <a:spcAft>
                <a:spcPts val="600"/>
              </a:spcAft>
              <a:buClr>
                <a:srgbClr val="FF0000"/>
              </a:buClr>
              <a:buNone/>
            </a:pPr>
            <a:endParaRPr lang="es-MX" sz="2400" dirty="0">
              <a:latin typeface="+mj-lt"/>
              <a:ea typeface="Verdana" pitchFamily="34" charset="0"/>
              <a:cs typeface="Verdana" pitchFamily="34" charset="0"/>
            </a:endParaRPr>
          </a:p>
          <a:p>
            <a:pPr algn="just" eaLnBrk="1" hangingPunct="1">
              <a:spcBef>
                <a:spcPts val="600"/>
              </a:spcBef>
              <a:spcAft>
                <a:spcPts val="600"/>
              </a:spcAft>
              <a:buClr>
                <a:srgbClr val="FF0000"/>
              </a:buClr>
              <a:buFont typeface="Wingdings" pitchFamily="2" charset="2"/>
              <a:buChar char="ü"/>
            </a:pPr>
            <a:endParaRPr lang="es-PE" sz="2400" dirty="0">
              <a:latin typeface="+mj-lt"/>
              <a:ea typeface="Verdana" pitchFamily="34" charset="0"/>
              <a:cs typeface="Verdana" pitchFamily="34" charset="0"/>
            </a:endParaRPr>
          </a:p>
          <a:p>
            <a:pPr algn="just" eaLnBrk="1" hangingPunct="1">
              <a:buClr>
                <a:srgbClr val="FF0000"/>
              </a:buClr>
              <a:buNone/>
            </a:pPr>
            <a:endParaRPr lang="es-PE" sz="2400" dirty="0">
              <a:latin typeface="+mj-lt"/>
            </a:endParaRPr>
          </a:p>
          <a:p>
            <a:pPr algn="just" eaLnBrk="1" hangingPunct="1">
              <a:buClr>
                <a:srgbClr val="FF0000"/>
              </a:buClr>
              <a:buNone/>
            </a:pPr>
            <a:endParaRPr lang="es-PE" sz="2400" dirty="0">
              <a:latin typeface="+mj-lt"/>
            </a:endParaRPr>
          </a:p>
        </p:txBody>
      </p:sp>
      <p:pic>
        <p:nvPicPr>
          <p:cNvPr id="7" name="Picture 2" descr="http://www.bertotto-boglione.com/resources/produccion/contenidos/medium/productos/aceros/3mossb.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82535" y="3886200"/>
            <a:ext cx="3178929"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81E9430-7CDC-41F4-8CE8-1B61933235B2}"/>
              </a:ext>
            </a:extLst>
          </p:cNvPr>
          <p:cNvSpPr txBox="1">
            <a:spLocks noChangeArrowheads="1"/>
          </p:cNvSpPr>
          <p:nvPr/>
        </p:nvSpPr>
        <p:spPr>
          <a:xfrm>
            <a:off x="1702901" y="892065"/>
            <a:ext cx="6545943" cy="743482"/>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2400" b="1" kern="1200" spc="-50" baseline="0">
                <a:solidFill>
                  <a:schemeClr val="tx1">
                    <a:lumMod val="65000"/>
                    <a:lumOff val="35000"/>
                  </a:schemeClr>
                </a:solidFill>
                <a:latin typeface="+mj-lt"/>
                <a:ea typeface="+mj-ea"/>
                <a:cs typeface="+mj-cs"/>
              </a:defRPr>
            </a:lvl1pPr>
          </a:lstStyle>
          <a:p>
            <a:r>
              <a:rPr lang="es-PE" sz="3000" dirty="0">
                <a:solidFill>
                  <a:schemeClr val="tx1"/>
                </a:solidFill>
                <a:latin typeface="Arial Black" panose="020B0A04020102020204" pitchFamily="34" charset="0"/>
              </a:rPr>
              <a:t>RECOMENDACIONES GENERALES</a:t>
            </a:r>
          </a:p>
        </p:txBody>
      </p:sp>
      <p:sp>
        <p:nvSpPr>
          <p:cNvPr id="8" name="Rectángulo 7">
            <a:extLst>
              <a:ext uri="{FF2B5EF4-FFF2-40B4-BE49-F238E27FC236}">
                <a16:creationId xmlns:a16="http://schemas.microsoft.com/office/drawing/2014/main" id="{D2BB7693-0489-4923-9268-AFAF9CA100E9}"/>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9" name="Imagen 8">
            <a:extLst>
              <a:ext uri="{FF2B5EF4-FFF2-40B4-BE49-F238E27FC236}">
                <a16:creationId xmlns:a16="http://schemas.microsoft.com/office/drawing/2014/main" id="{704030EC-C231-4645-95FF-7DD73A83D31A}"/>
              </a:ext>
            </a:extLst>
          </p:cNvPr>
          <p:cNvPicPr>
            <a:picLocks noChangeAspect="1"/>
          </p:cNvPicPr>
          <p:nvPr/>
        </p:nvPicPr>
        <p:blipFill rotWithShape="1">
          <a:blip r:embed="rId6"/>
          <a:srcRect l="8824" t="17766" r="8824" b="10174"/>
          <a:stretch/>
        </p:blipFill>
        <p:spPr>
          <a:xfrm>
            <a:off x="261240" y="209018"/>
            <a:ext cx="1441661" cy="743482"/>
          </a:xfrm>
          <a:prstGeom prst="rect">
            <a:avLst/>
          </a:prstGeom>
        </p:spPr>
      </p:pic>
      <p:pic>
        <p:nvPicPr>
          <p:cNvPr id="2" name="Sonido grabado">
            <a:hlinkClick r:id="" action="ppaction://media"/>
            <a:extLst>
              <a:ext uri="{FF2B5EF4-FFF2-40B4-BE49-F238E27FC236}">
                <a16:creationId xmlns:a16="http://schemas.microsoft.com/office/drawing/2014/main" id="{BFF0E098-1DE3-44B9-9E95-15DA8FFEC7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1240" y="5638800"/>
            <a:ext cx="609600" cy="609600"/>
          </a:xfrm>
          <a:prstGeom prst="rect">
            <a:avLst/>
          </a:prstGeom>
        </p:spPr>
      </p:pic>
    </p:spTree>
    <p:extLst>
      <p:ext uri="{BB962C8B-B14F-4D97-AF65-F5344CB8AC3E}">
        <p14:creationId xmlns:p14="http://schemas.microsoft.com/office/powerpoint/2010/main" val="991063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rmAutofit/>
          </a:bodyPr>
          <a:lstStyle/>
          <a:p>
            <a:r>
              <a:rPr lang="es-ES" sz="2600" dirty="0">
                <a:solidFill>
                  <a:schemeClr val="tx1"/>
                </a:solidFill>
                <a:latin typeface="Arial Black" panose="020B0A04020102020204" pitchFamily="34" charset="0"/>
              </a:rPr>
              <a:t>OBJETIVOS</a:t>
            </a:r>
          </a:p>
        </p:txBody>
      </p:sp>
      <p:sp>
        <p:nvSpPr>
          <p:cNvPr id="7" name="6 Marcador de contenido"/>
          <p:cNvSpPr>
            <a:spLocks noGrp="1"/>
          </p:cNvSpPr>
          <p:nvPr>
            <p:ph idx="1"/>
          </p:nvPr>
        </p:nvSpPr>
        <p:spPr>
          <a:xfrm>
            <a:off x="482265" y="2125776"/>
            <a:ext cx="8229600" cy="3462801"/>
          </a:xfrm>
        </p:spPr>
        <p:txBody>
          <a:bodyPr/>
          <a:lstStyle/>
          <a:p>
            <a:pPr>
              <a:buFont typeface="Wingdings" panose="05000000000000000000" pitchFamily="2" charset="2"/>
              <a:buChar char="q"/>
            </a:pPr>
            <a:r>
              <a:rPr lang="es-PE" dirty="0"/>
              <a:t> </a:t>
            </a:r>
            <a:r>
              <a:rPr lang="es-PE" dirty="0">
                <a:solidFill>
                  <a:schemeClr val="tx1"/>
                </a:solidFill>
              </a:rPr>
              <a:t>Dar a conocer criterios y normas de seguridad que se deben aplicar al realizar trabajos en caliente.</a:t>
            </a:r>
            <a:endParaRPr lang="es-MX" dirty="0">
              <a:solidFill>
                <a:schemeClr val="tx1"/>
              </a:solidFill>
            </a:endParaRPr>
          </a:p>
          <a:p>
            <a:pPr>
              <a:buFont typeface="Wingdings" panose="05000000000000000000" pitchFamily="2" charset="2"/>
              <a:buChar char="q"/>
            </a:pPr>
            <a:r>
              <a:rPr lang="es-MX" dirty="0">
                <a:solidFill>
                  <a:schemeClr val="tx1"/>
                </a:solidFill>
              </a:rPr>
              <a:t> Identificar los peligros asociados a Trabajos en Caliente.</a:t>
            </a:r>
          </a:p>
          <a:p>
            <a:pPr>
              <a:buFont typeface="Wingdings" panose="05000000000000000000" pitchFamily="2" charset="2"/>
              <a:buChar char="q"/>
            </a:pPr>
            <a:r>
              <a:rPr lang="es-MX" dirty="0">
                <a:solidFill>
                  <a:schemeClr val="tx1"/>
                </a:solidFill>
              </a:rPr>
              <a:t> Identificar y minimizar riesgos derivados de la ejecución de Trabajos en Caliente.</a:t>
            </a:r>
            <a:endParaRPr lang="es-MX" sz="1200" dirty="0">
              <a:solidFill>
                <a:schemeClr val="tx1"/>
              </a:solidFill>
            </a:endParaRPr>
          </a:p>
          <a:p>
            <a:pPr>
              <a:buFont typeface="Wingdings" panose="05000000000000000000" pitchFamily="2" charset="2"/>
              <a:buChar char="q"/>
            </a:pPr>
            <a:r>
              <a:rPr lang="es-MX" dirty="0">
                <a:solidFill>
                  <a:schemeClr val="tx1"/>
                </a:solidFill>
              </a:rPr>
              <a:t> Desarrollar prácticas seguras de trabajo.</a:t>
            </a:r>
          </a:p>
          <a:p>
            <a:pPr>
              <a:buFont typeface="Wingdings" panose="05000000000000000000" pitchFamily="2" charset="2"/>
              <a:buChar char="q"/>
            </a:pPr>
            <a:endParaRPr lang="es-MX" sz="1200" dirty="0"/>
          </a:p>
          <a:p>
            <a:pPr marL="0" indent="0">
              <a:buNone/>
            </a:pPr>
            <a:endParaRPr lang="es-ES" dirty="0"/>
          </a:p>
        </p:txBody>
      </p:sp>
      <p:sp>
        <p:nvSpPr>
          <p:cNvPr id="5" name="Rectángulo 4">
            <a:extLst>
              <a:ext uri="{FF2B5EF4-FFF2-40B4-BE49-F238E27FC236}">
                <a16:creationId xmlns:a16="http://schemas.microsoft.com/office/drawing/2014/main" id="{93B200E5-5AA6-495E-B1F4-117A20573998}"/>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F1461A12-9756-4757-A93E-23661CDE79E5}"/>
              </a:ext>
            </a:extLst>
          </p:cNvPr>
          <p:cNvPicPr>
            <a:picLocks noChangeAspect="1"/>
          </p:cNvPicPr>
          <p:nvPr/>
        </p:nvPicPr>
        <p:blipFill rotWithShape="1">
          <a:blip r:embed="rId4"/>
          <a:srcRect l="8824" t="17766" r="8824" b="10174"/>
          <a:stretch/>
        </p:blipFill>
        <p:spPr>
          <a:xfrm>
            <a:off x="7626139" y="5951561"/>
            <a:ext cx="1441661" cy="743482"/>
          </a:xfrm>
          <a:prstGeom prst="rect">
            <a:avLst/>
          </a:prstGeom>
        </p:spPr>
      </p:pic>
      <p:pic>
        <p:nvPicPr>
          <p:cNvPr id="3" name="Gráfico 2" descr="Marca de verificación">
            <a:extLst>
              <a:ext uri="{FF2B5EF4-FFF2-40B4-BE49-F238E27FC236}">
                <a16:creationId xmlns:a16="http://schemas.microsoft.com/office/drawing/2014/main" id="{ACD02C2E-32B1-4B74-AC67-30D6F172D1E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7332" y="2147139"/>
            <a:ext cx="266700" cy="266700"/>
          </a:xfrm>
          <a:prstGeom prst="rect">
            <a:avLst/>
          </a:prstGeom>
        </p:spPr>
      </p:pic>
      <p:pic>
        <p:nvPicPr>
          <p:cNvPr id="9" name="Gráfico 8" descr="Marca de verificación">
            <a:extLst>
              <a:ext uri="{FF2B5EF4-FFF2-40B4-BE49-F238E27FC236}">
                <a16:creationId xmlns:a16="http://schemas.microsoft.com/office/drawing/2014/main" id="{63144924-61B3-43E7-99C1-CE90F6901A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1316" y="2973443"/>
            <a:ext cx="266700" cy="266700"/>
          </a:xfrm>
          <a:prstGeom prst="rect">
            <a:avLst/>
          </a:prstGeom>
        </p:spPr>
      </p:pic>
      <p:pic>
        <p:nvPicPr>
          <p:cNvPr id="10" name="Gráfico 9" descr="Marca de verificación">
            <a:extLst>
              <a:ext uri="{FF2B5EF4-FFF2-40B4-BE49-F238E27FC236}">
                <a16:creationId xmlns:a16="http://schemas.microsoft.com/office/drawing/2014/main" id="{531854E2-0F5E-412B-8830-0247C2A7AC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1316" y="3469746"/>
            <a:ext cx="266700" cy="266700"/>
          </a:xfrm>
          <a:prstGeom prst="rect">
            <a:avLst/>
          </a:prstGeom>
        </p:spPr>
      </p:pic>
      <p:pic>
        <p:nvPicPr>
          <p:cNvPr id="11" name="Gráfico 10" descr="Marca de verificación">
            <a:extLst>
              <a:ext uri="{FF2B5EF4-FFF2-40B4-BE49-F238E27FC236}">
                <a16:creationId xmlns:a16="http://schemas.microsoft.com/office/drawing/2014/main" id="{24929817-5D89-4737-A034-960F11531D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1316" y="4310812"/>
            <a:ext cx="266700" cy="266700"/>
          </a:xfrm>
          <a:prstGeom prst="rect">
            <a:avLst/>
          </a:prstGeom>
        </p:spPr>
      </p:pic>
      <p:pic>
        <p:nvPicPr>
          <p:cNvPr id="4" name="Sonido grabado">
            <a:hlinkClick r:id="" action="ppaction://media"/>
            <a:extLst>
              <a:ext uri="{FF2B5EF4-FFF2-40B4-BE49-F238E27FC236}">
                <a16:creationId xmlns:a16="http://schemas.microsoft.com/office/drawing/2014/main" id="{2ED583F3-2FC3-480C-873B-490D3B34C2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9866" y="5713702"/>
            <a:ext cx="609600" cy="609600"/>
          </a:xfrm>
          <a:prstGeom prst="rect">
            <a:avLst/>
          </a:prstGeom>
        </p:spPr>
      </p:pic>
    </p:spTree>
    <p:extLst>
      <p:ext uri="{BB962C8B-B14F-4D97-AF65-F5344CB8AC3E}">
        <p14:creationId xmlns:p14="http://schemas.microsoft.com/office/powerpoint/2010/main" val="1950712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2644209" y="811648"/>
            <a:ext cx="6081486" cy="743482"/>
          </a:xfrm>
        </p:spPr>
        <p:txBody>
          <a:bodyPr>
            <a:normAutofit/>
          </a:bodyPr>
          <a:lstStyle/>
          <a:p>
            <a:pPr algn="l" eaLnBrk="1" hangingPunct="1"/>
            <a:r>
              <a:rPr lang="es-PE" sz="3000" dirty="0">
                <a:solidFill>
                  <a:schemeClr val="tx1"/>
                </a:solidFill>
                <a:latin typeface="Arial Black" panose="020B0A04020102020204" pitchFamily="34" charset="0"/>
              </a:rPr>
              <a:t>EPP OBLIGATORIO</a:t>
            </a:r>
          </a:p>
        </p:txBody>
      </p:sp>
      <p:sp>
        <p:nvSpPr>
          <p:cNvPr id="4100" name="Rectangle 4"/>
          <p:cNvSpPr>
            <a:spLocks noGrp="1" noChangeArrowheads="1"/>
          </p:cNvSpPr>
          <p:nvPr>
            <p:ph idx="1"/>
          </p:nvPr>
        </p:nvSpPr>
        <p:spPr/>
        <p:txBody>
          <a:bodyPr/>
          <a:lstStyle/>
          <a:p>
            <a:pPr algn="just" eaLnBrk="1" hangingPunct="1">
              <a:spcBef>
                <a:spcPts val="600"/>
              </a:spcBef>
              <a:spcAft>
                <a:spcPts val="600"/>
              </a:spcAft>
              <a:buClr>
                <a:srgbClr val="A50021"/>
              </a:buClr>
              <a:buFont typeface="Wingdings" pitchFamily="2" charset="2"/>
              <a:buChar char="ü"/>
            </a:pPr>
            <a:endParaRPr lang="es-PE" sz="2400" dirty="0">
              <a:latin typeface="Verdana" pitchFamily="34" charset="0"/>
              <a:ea typeface="Verdana" pitchFamily="34" charset="0"/>
              <a:cs typeface="Verdana" pitchFamily="34" charset="0"/>
            </a:endParaRPr>
          </a:p>
          <a:p>
            <a:pPr marL="190500" indent="-190500" algn="just" eaLnBrk="1" hangingPunct="1"/>
            <a:endParaRPr lang="es-PE" sz="2400" dirty="0"/>
          </a:p>
          <a:p>
            <a:pPr marL="190500" indent="-190500" algn="just" eaLnBrk="1" hangingPunct="1"/>
            <a:endParaRPr lang="es-PE" sz="2400" dirty="0"/>
          </a:p>
        </p:txBody>
      </p:sp>
      <p:sp>
        <p:nvSpPr>
          <p:cNvPr id="7" name="Text Box 6"/>
          <p:cNvSpPr txBox="1">
            <a:spLocks noChangeArrowheads="1"/>
          </p:cNvSpPr>
          <p:nvPr/>
        </p:nvSpPr>
        <p:spPr bwMode="auto">
          <a:xfrm>
            <a:off x="397556" y="3810321"/>
            <a:ext cx="301264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PE" sz="1600" b="1" u="none" dirty="0">
                <a:latin typeface="+mj-lt"/>
                <a:ea typeface="Verdana" pitchFamily="34" charset="0"/>
                <a:cs typeface="Verdana" pitchFamily="34" charset="0"/>
              </a:rPr>
              <a:t>Lentes de seguridad: </a:t>
            </a:r>
            <a:r>
              <a:rPr lang="es-PE" sz="1600" u="none" dirty="0">
                <a:latin typeface="+mj-lt"/>
                <a:ea typeface="Verdana" pitchFamily="34" charset="0"/>
                <a:cs typeface="Verdana" pitchFamily="34" charset="0"/>
              </a:rPr>
              <a:t>de acuerdo a recomendación de Higiene Industrial, incluidos los de oxicorte</a:t>
            </a:r>
            <a:endParaRPr lang="en-US" sz="1600" b="1" u="none" dirty="0">
              <a:latin typeface="+mj-lt"/>
              <a:ea typeface="Verdana" pitchFamily="34" charset="0"/>
              <a:cs typeface="Verdana" pitchFamily="34" charset="0"/>
            </a:endParaRPr>
          </a:p>
        </p:txBody>
      </p:sp>
      <p:sp>
        <p:nvSpPr>
          <p:cNvPr id="8" name="Text Box 7"/>
          <p:cNvSpPr txBox="1">
            <a:spLocks noChangeArrowheads="1"/>
          </p:cNvSpPr>
          <p:nvPr/>
        </p:nvSpPr>
        <p:spPr bwMode="auto">
          <a:xfrm>
            <a:off x="651361" y="5333488"/>
            <a:ext cx="2338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s-PE" sz="1600" b="1" u="none" dirty="0">
                <a:latin typeface="+mj-lt"/>
                <a:ea typeface="Verdana" pitchFamily="34" charset="0"/>
                <a:cs typeface="Verdana" pitchFamily="34" charset="0"/>
              </a:rPr>
              <a:t>Zapatos de seguridad con punta de acero</a:t>
            </a:r>
            <a:endParaRPr lang="en-US" sz="1600" b="1" u="none" dirty="0">
              <a:latin typeface="+mj-lt"/>
              <a:ea typeface="Verdana" pitchFamily="34" charset="0"/>
              <a:cs typeface="Verdana" pitchFamily="34" charset="0"/>
            </a:endParaRPr>
          </a:p>
        </p:txBody>
      </p:sp>
      <p:sp>
        <p:nvSpPr>
          <p:cNvPr id="9" name="Text Box 8"/>
          <p:cNvSpPr txBox="1">
            <a:spLocks noChangeArrowheads="1"/>
          </p:cNvSpPr>
          <p:nvPr/>
        </p:nvSpPr>
        <p:spPr bwMode="auto">
          <a:xfrm>
            <a:off x="360842" y="2008248"/>
            <a:ext cx="30493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PE" sz="1600" b="1" u="none" dirty="0">
                <a:latin typeface="+mj-lt"/>
                <a:ea typeface="Verdana" pitchFamily="34" charset="0"/>
                <a:cs typeface="Verdana" pitchFamily="34" charset="0"/>
              </a:rPr>
              <a:t>Careta de soldar: </a:t>
            </a:r>
            <a:r>
              <a:rPr lang="es-PE" sz="1600" u="none" dirty="0">
                <a:latin typeface="+mj-lt"/>
                <a:ea typeface="Verdana" pitchFamily="34" charset="0"/>
                <a:cs typeface="Verdana" pitchFamily="34" charset="0"/>
              </a:rPr>
              <a:t>con dos filtros de vidrio en el visor, y se deberá colocar una luna de policarbonato transparente con especificación ANSI, que proteja el rostro del trabajador.</a:t>
            </a:r>
            <a:endParaRPr lang="en-US" sz="1600" b="1" u="none" dirty="0">
              <a:latin typeface="+mj-lt"/>
              <a:ea typeface="Verdana" pitchFamily="34" charset="0"/>
              <a:cs typeface="Verdana" pitchFamily="34" charset="0"/>
            </a:endParaRPr>
          </a:p>
        </p:txBody>
      </p:sp>
      <p:sp>
        <p:nvSpPr>
          <p:cNvPr id="10" name="Text Box 9"/>
          <p:cNvSpPr txBox="1">
            <a:spLocks noChangeArrowheads="1"/>
          </p:cNvSpPr>
          <p:nvPr/>
        </p:nvSpPr>
        <p:spPr bwMode="auto">
          <a:xfrm>
            <a:off x="6345412" y="2648323"/>
            <a:ext cx="24015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PE" sz="1600" b="1" u="none" dirty="0">
                <a:latin typeface="+mj-lt"/>
                <a:ea typeface="Verdana" pitchFamily="34" charset="0"/>
                <a:cs typeface="Verdana" pitchFamily="34" charset="0"/>
              </a:rPr>
              <a:t>Protección auditiva</a:t>
            </a:r>
            <a:endParaRPr lang="en-US" sz="1600" b="1" u="none" dirty="0">
              <a:latin typeface="+mj-lt"/>
              <a:ea typeface="Verdana" pitchFamily="34" charset="0"/>
              <a:cs typeface="Verdana" pitchFamily="34" charset="0"/>
            </a:endParaRPr>
          </a:p>
        </p:txBody>
      </p:sp>
      <p:sp>
        <p:nvSpPr>
          <p:cNvPr id="11" name="Text Box 10"/>
          <p:cNvSpPr txBox="1">
            <a:spLocks noChangeArrowheads="1"/>
          </p:cNvSpPr>
          <p:nvPr/>
        </p:nvSpPr>
        <p:spPr bwMode="auto">
          <a:xfrm>
            <a:off x="6372451" y="4137298"/>
            <a:ext cx="23744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PE" sz="1600" b="1" u="none" dirty="0">
                <a:latin typeface="+mj-lt"/>
                <a:ea typeface="Verdana" pitchFamily="34" charset="0"/>
                <a:cs typeface="Verdana" pitchFamily="34" charset="0"/>
              </a:rPr>
              <a:t>Casaca o mandil de soldador cuero cromo</a:t>
            </a:r>
            <a:endParaRPr lang="en-US" sz="1600" b="1" u="none" dirty="0">
              <a:latin typeface="+mj-lt"/>
              <a:ea typeface="Verdana" pitchFamily="34" charset="0"/>
              <a:cs typeface="Verdana" pitchFamily="34" charset="0"/>
            </a:endParaRPr>
          </a:p>
        </p:txBody>
      </p:sp>
      <p:sp>
        <p:nvSpPr>
          <p:cNvPr id="12" name="Text Box 11"/>
          <p:cNvSpPr txBox="1">
            <a:spLocks noChangeArrowheads="1"/>
          </p:cNvSpPr>
          <p:nvPr/>
        </p:nvSpPr>
        <p:spPr bwMode="auto">
          <a:xfrm>
            <a:off x="6506860" y="5014318"/>
            <a:ext cx="2146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PE" sz="1600" b="1" u="none" dirty="0">
                <a:latin typeface="+mj-lt"/>
                <a:ea typeface="Verdana" pitchFamily="34" charset="0"/>
                <a:cs typeface="Verdana" pitchFamily="34" charset="0"/>
              </a:rPr>
              <a:t>Guantes de caña larga cuero cromo</a:t>
            </a:r>
            <a:endParaRPr lang="en-US" sz="1600" b="1" u="none" dirty="0">
              <a:latin typeface="+mj-lt"/>
              <a:ea typeface="Verdana" pitchFamily="34" charset="0"/>
              <a:cs typeface="Verdana" pitchFamily="34" charset="0"/>
            </a:endParaRPr>
          </a:p>
        </p:txBody>
      </p:sp>
      <p:sp>
        <p:nvSpPr>
          <p:cNvPr id="13" name="Text Box 12"/>
          <p:cNvSpPr txBox="1">
            <a:spLocks noChangeArrowheads="1"/>
          </p:cNvSpPr>
          <p:nvPr/>
        </p:nvSpPr>
        <p:spPr bwMode="auto">
          <a:xfrm>
            <a:off x="6513711" y="5859907"/>
            <a:ext cx="22508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PE" sz="1600" b="1" u="none" dirty="0">
                <a:latin typeface="+mj-lt"/>
                <a:ea typeface="Verdana" pitchFamily="34" charset="0"/>
                <a:cs typeface="Verdana" pitchFamily="34" charset="0"/>
              </a:rPr>
              <a:t>Escarpines cuero cromo</a:t>
            </a:r>
            <a:endParaRPr lang="en-US" sz="1600" b="1" u="none" dirty="0">
              <a:latin typeface="+mj-lt"/>
              <a:ea typeface="Verdana" pitchFamily="34" charset="0"/>
              <a:cs typeface="Verdana" pitchFamily="34" charset="0"/>
            </a:endParaRPr>
          </a:p>
        </p:txBody>
      </p:sp>
      <p:sp>
        <p:nvSpPr>
          <p:cNvPr id="14" name="Text Box 13"/>
          <p:cNvSpPr txBox="1">
            <a:spLocks noChangeArrowheads="1"/>
          </p:cNvSpPr>
          <p:nvPr/>
        </p:nvSpPr>
        <p:spPr bwMode="auto">
          <a:xfrm>
            <a:off x="6284297" y="1877604"/>
            <a:ext cx="23687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PE" sz="1600" b="1" u="none" dirty="0">
                <a:latin typeface="+mj-lt"/>
                <a:ea typeface="Verdana" pitchFamily="34" charset="0"/>
                <a:cs typeface="Verdana" pitchFamily="34" charset="0"/>
              </a:rPr>
              <a:t>Gorra de soldador y casco de seguridad</a:t>
            </a:r>
            <a:endParaRPr lang="en-US" sz="1600" b="1" u="none" dirty="0">
              <a:latin typeface="+mj-lt"/>
              <a:ea typeface="Verdana" pitchFamily="34" charset="0"/>
              <a:cs typeface="Verdana" pitchFamily="34" charset="0"/>
            </a:endParaRPr>
          </a:p>
        </p:txBody>
      </p:sp>
      <p:sp>
        <p:nvSpPr>
          <p:cNvPr id="15" name="Text Box 15"/>
          <p:cNvSpPr txBox="1">
            <a:spLocks noChangeArrowheads="1"/>
          </p:cNvSpPr>
          <p:nvPr/>
        </p:nvSpPr>
        <p:spPr bwMode="auto">
          <a:xfrm>
            <a:off x="6284298" y="3247041"/>
            <a:ext cx="25913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PE" sz="1600" b="1" u="none" dirty="0">
                <a:latin typeface="+mj-lt"/>
                <a:ea typeface="Verdana" pitchFamily="34" charset="0"/>
                <a:cs typeface="Verdana" pitchFamily="34" charset="0"/>
              </a:rPr>
              <a:t>Respirador con filtros para humos metálicos</a:t>
            </a:r>
            <a:endParaRPr lang="en-US" sz="1600" b="1" u="none" dirty="0">
              <a:latin typeface="+mj-lt"/>
              <a:ea typeface="Verdana" pitchFamily="34" charset="0"/>
              <a:cs typeface="Verdana" pitchFamily="34" charset="0"/>
            </a:endParaRPr>
          </a:p>
        </p:txBody>
      </p:sp>
      <p:pic>
        <p:nvPicPr>
          <p:cNvPr id="16" name="Picture 16" descr="epp soldado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10202" y="1847375"/>
            <a:ext cx="2609598" cy="462803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7" name="Line 21"/>
          <p:cNvSpPr>
            <a:spLocks noChangeShapeType="1"/>
          </p:cNvSpPr>
          <p:nvPr/>
        </p:nvSpPr>
        <p:spPr bwMode="auto">
          <a:xfrm>
            <a:off x="3227889" y="2205345"/>
            <a:ext cx="1222668" cy="221489"/>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2"/>
          <p:cNvSpPr>
            <a:spLocks noChangeShapeType="1"/>
          </p:cNvSpPr>
          <p:nvPr/>
        </p:nvSpPr>
        <p:spPr bwMode="auto">
          <a:xfrm flipV="1">
            <a:off x="3018137" y="2648321"/>
            <a:ext cx="1432420" cy="1061663"/>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3"/>
          <p:cNvSpPr>
            <a:spLocks noChangeShapeType="1"/>
          </p:cNvSpPr>
          <p:nvPr/>
        </p:nvSpPr>
        <p:spPr bwMode="auto">
          <a:xfrm flipH="1" flipV="1">
            <a:off x="4934518" y="2955067"/>
            <a:ext cx="1437933" cy="291972"/>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5"/>
          <p:cNvSpPr>
            <a:spLocks noChangeShapeType="1"/>
          </p:cNvSpPr>
          <p:nvPr/>
        </p:nvSpPr>
        <p:spPr bwMode="auto">
          <a:xfrm>
            <a:off x="2913531" y="5625874"/>
            <a:ext cx="1324880" cy="292389"/>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6"/>
          <p:cNvSpPr>
            <a:spLocks noChangeShapeType="1"/>
          </p:cNvSpPr>
          <p:nvPr/>
        </p:nvSpPr>
        <p:spPr bwMode="auto">
          <a:xfrm flipH="1">
            <a:off x="4715001" y="2060584"/>
            <a:ext cx="1569297" cy="401795"/>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7"/>
          <p:cNvSpPr>
            <a:spLocks noChangeShapeType="1"/>
          </p:cNvSpPr>
          <p:nvPr/>
        </p:nvSpPr>
        <p:spPr bwMode="auto">
          <a:xfrm flipH="1" flipV="1">
            <a:off x="4958568" y="2648319"/>
            <a:ext cx="1386841" cy="169279"/>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H="1" flipV="1">
            <a:off x="4934518" y="3740948"/>
            <a:ext cx="1494663" cy="575623"/>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H="1" flipV="1">
            <a:off x="5546628" y="4429686"/>
            <a:ext cx="946343" cy="725329"/>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1"/>
          <p:cNvSpPr>
            <a:spLocks noChangeShapeType="1"/>
          </p:cNvSpPr>
          <p:nvPr/>
        </p:nvSpPr>
        <p:spPr bwMode="auto">
          <a:xfrm flipH="1" flipV="1">
            <a:off x="4958569" y="5668699"/>
            <a:ext cx="1502678" cy="266157"/>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Rectángulo 26">
            <a:extLst>
              <a:ext uri="{FF2B5EF4-FFF2-40B4-BE49-F238E27FC236}">
                <a16:creationId xmlns:a16="http://schemas.microsoft.com/office/drawing/2014/main" id="{B04164AA-4803-4FE6-95A9-8359DB83435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28" name="Imagen 27">
            <a:extLst>
              <a:ext uri="{FF2B5EF4-FFF2-40B4-BE49-F238E27FC236}">
                <a16:creationId xmlns:a16="http://schemas.microsoft.com/office/drawing/2014/main" id="{E1D71860-EA0F-44A9-94C7-8186B8DFC684}"/>
              </a:ext>
            </a:extLst>
          </p:cNvPr>
          <p:cNvPicPr>
            <a:picLocks noChangeAspect="1"/>
          </p:cNvPicPr>
          <p:nvPr/>
        </p:nvPicPr>
        <p:blipFill rotWithShape="1">
          <a:blip r:embed="rId6"/>
          <a:srcRect l="8824" t="17766" r="8824" b="10174"/>
          <a:stretch/>
        </p:blipFill>
        <p:spPr>
          <a:xfrm>
            <a:off x="228600" y="190187"/>
            <a:ext cx="1441661" cy="743482"/>
          </a:xfrm>
          <a:prstGeom prst="rect">
            <a:avLst/>
          </a:prstGeom>
        </p:spPr>
      </p:pic>
      <p:pic>
        <p:nvPicPr>
          <p:cNvPr id="2" name="Sonido grabado">
            <a:hlinkClick r:id="" action="ppaction://media"/>
            <a:extLst>
              <a:ext uri="{FF2B5EF4-FFF2-40B4-BE49-F238E27FC236}">
                <a16:creationId xmlns:a16="http://schemas.microsoft.com/office/drawing/2014/main" id="{929D586E-F9F7-4D6D-A20C-E5E72D62A4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248" y="5833078"/>
            <a:ext cx="609600" cy="609600"/>
          </a:xfrm>
          <a:prstGeom prst="rect">
            <a:avLst/>
          </a:prstGeom>
        </p:spPr>
      </p:pic>
    </p:spTree>
    <p:extLst>
      <p:ext uri="{BB962C8B-B14F-4D97-AF65-F5344CB8AC3E}">
        <p14:creationId xmlns:p14="http://schemas.microsoft.com/office/powerpoint/2010/main" val="40466090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240874" y="1320628"/>
          <a:ext cx="6457949" cy="4358639"/>
        </p:xfrm>
        <a:graphic>
          <a:graphicData uri="http://schemas.openxmlformats.org/drawingml/2006/table">
            <a:tbl>
              <a:tblPr firstRow="1" bandRow="1">
                <a:tableStyleId>{2D5ABB26-0587-4C30-8999-92F81FD0307C}</a:tableStyleId>
              </a:tblPr>
              <a:tblGrid>
                <a:gridCol w="4110354">
                  <a:extLst>
                    <a:ext uri="{9D8B030D-6E8A-4147-A177-3AD203B41FA5}">
                      <a16:colId xmlns:a16="http://schemas.microsoft.com/office/drawing/2014/main" val="20000"/>
                    </a:ext>
                  </a:extLst>
                </a:gridCol>
                <a:gridCol w="2347595">
                  <a:extLst>
                    <a:ext uri="{9D8B030D-6E8A-4147-A177-3AD203B41FA5}">
                      <a16:colId xmlns:a16="http://schemas.microsoft.com/office/drawing/2014/main" val="20001"/>
                    </a:ext>
                  </a:extLst>
                </a:gridCol>
              </a:tblGrid>
              <a:tr h="419734">
                <a:tc>
                  <a:txBody>
                    <a:bodyPr/>
                    <a:lstStyle/>
                    <a:p>
                      <a:pPr marL="1150620">
                        <a:lnSpc>
                          <a:spcPts val="3020"/>
                        </a:lnSpc>
                        <a:spcBef>
                          <a:spcPts val="185"/>
                        </a:spcBef>
                      </a:pPr>
                      <a:r>
                        <a:rPr sz="2550" b="1" spc="-170" dirty="0">
                          <a:solidFill>
                            <a:srgbClr val="003366"/>
                          </a:solidFill>
                          <a:latin typeface="Tahoma"/>
                          <a:cs typeface="Tahoma"/>
                        </a:rPr>
                        <a:t>APLICACIÓN</a:t>
                      </a:r>
                      <a:endParaRPr sz="2550">
                        <a:latin typeface="Tahoma"/>
                        <a:cs typeface="Tahoma"/>
                      </a:endParaRPr>
                    </a:p>
                  </a:txBody>
                  <a:tcPr marL="0" marR="0" marT="23495" marB="0">
                    <a:lnL w="38100">
                      <a:solidFill>
                        <a:srgbClr val="000000"/>
                      </a:solidFill>
                      <a:prstDash val="solid"/>
                    </a:lnL>
                    <a:lnR w="19050">
                      <a:solidFill>
                        <a:srgbClr val="000000"/>
                      </a:solidFill>
                      <a:prstDash val="solid"/>
                    </a:lnR>
                    <a:lnT w="53975">
                      <a:solidFill>
                        <a:srgbClr val="000000"/>
                      </a:solidFill>
                      <a:prstDash val="solid"/>
                    </a:lnT>
                    <a:lnB w="28575">
                      <a:solidFill>
                        <a:srgbClr val="000000"/>
                      </a:solidFill>
                      <a:prstDash val="solid"/>
                    </a:lnB>
                  </a:tcPr>
                </a:tc>
                <a:tc>
                  <a:txBody>
                    <a:bodyPr/>
                    <a:lstStyle/>
                    <a:p>
                      <a:pPr marL="59690" algn="ctr">
                        <a:lnSpc>
                          <a:spcPts val="3020"/>
                        </a:lnSpc>
                        <a:spcBef>
                          <a:spcPts val="185"/>
                        </a:spcBef>
                      </a:pPr>
                      <a:r>
                        <a:rPr sz="2550" b="1" spc="-125" dirty="0">
                          <a:solidFill>
                            <a:srgbClr val="003366"/>
                          </a:solidFill>
                          <a:latin typeface="Tahoma"/>
                          <a:cs typeface="Tahoma"/>
                        </a:rPr>
                        <a:t>Tonalidad</a:t>
                      </a:r>
                      <a:r>
                        <a:rPr sz="2550" b="1" spc="-100" dirty="0">
                          <a:solidFill>
                            <a:srgbClr val="003366"/>
                          </a:solidFill>
                          <a:latin typeface="Tahoma"/>
                          <a:cs typeface="Tahoma"/>
                        </a:rPr>
                        <a:t> </a:t>
                      </a:r>
                      <a:r>
                        <a:rPr sz="2550" b="1" spc="-175" dirty="0">
                          <a:solidFill>
                            <a:srgbClr val="003366"/>
                          </a:solidFill>
                          <a:latin typeface="Tahoma"/>
                          <a:cs typeface="Tahoma"/>
                        </a:rPr>
                        <a:t>No.</a:t>
                      </a:r>
                      <a:endParaRPr sz="2550">
                        <a:latin typeface="Tahoma"/>
                        <a:cs typeface="Tahoma"/>
                      </a:endParaRPr>
                    </a:p>
                  </a:txBody>
                  <a:tcPr marL="0" marR="0" marT="23495" marB="0">
                    <a:lnL w="19050">
                      <a:solidFill>
                        <a:srgbClr val="000000"/>
                      </a:solidFill>
                      <a:prstDash val="solid"/>
                    </a:lnL>
                    <a:lnR w="38100">
                      <a:solidFill>
                        <a:srgbClr val="000000"/>
                      </a:solidFill>
                      <a:prstDash val="solid"/>
                    </a:lnR>
                    <a:lnT w="539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490855">
                <a:tc>
                  <a:txBody>
                    <a:bodyPr/>
                    <a:lstStyle/>
                    <a:p>
                      <a:pPr marL="89535">
                        <a:lnSpc>
                          <a:spcPct val="100000"/>
                        </a:lnSpc>
                        <a:spcBef>
                          <a:spcPts val="595"/>
                        </a:spcBef>
                      </a:pPr>
                      <a:r>
                        <a:rPr sz="2550" spc="-130" dirty="0">
                          <a:solidFill>
                            <a:srgbClr val="003366"/>
                          </a:solidFill>
                          <a:latin typeface="Tahoma"/>
                          <a:cs typeface="Tahoma"/>
                        </a:rPr>
                        <a:t>Soldadura </a:t>
                      </a:r>
                      <a:r>
                        <a:rPr sz="2550" spc="-150" dirty="0">
                          <a:solidFill>
                            <a:srgbClr val="003366"/>
                          </a:solidFill>
                          <a:latin typeface="Tahoma"/>
                          <a:cs typeface="Tahoma"/>
                        </a:rPr>
                        <a:t>a </a:t>
                      </a:r>
                      <a:r>
                        <a:rPr sz="2550" spc="-135" dirty="0">
                          <a:solidFill>
                            <a:srgbClr val="003366"/>
                          </a:solidFill>
                          <a:latin typeface="Tahoma"/>
                          <a:cs typeface="Tahoma"/>
                        </a:rPr>
                        <a:t>baja </a:t>
                      </a:r>
                      <a:r>
                        <a:rPr sz="2550" spc="-110" dirty="0">
                          <a:solidFill>
                            <a:srgbClr val="003366"/>
                          </a:solidFill>
                          <a:latin typeface="Tahoma"/>
                          <a:cs typeface="Tahoma"/>
                        </a:rPr>
                        <a:t>T° </a:t>
                      </a:r>
                      <a:r>
                        <a:rPr sz="2550" spc="-105" dirty="0">
                          <a:solidFill>
                            <a:srgbClr val="003366"/>
                          </a:solidFill>
                          <a:latin typeface="Tahoma"/>
                          <a:cs typeface="Tahoma"/>
                        </a:rPr>
                        <a:t>-</a:t>
                      </a:r>
                      <a:r>
                        <a:rPr sz="2550" spc="-30" dirty="0">
                          <a:solidFill>
                            <a:srgbClr val="003366"/>
                          </a:solidFill>
                          <a:latin typeface="Tahoma"/>
                          <a:cs typeface="Tahoma"/>
                        </a:rPr>
                        <a:t> </a:t>
                      </a:r>
                      <a:r>
                        <a:rPr sz="2550" spc="-120" dirty="0">
                          <a:solidFill>
                            <a:srgbClr val="003366"/>
                          </a:solidFill>
                          <a:latin typeface="Tahoma"/>
                          <a:cs typeface="Tahoma"/>
                        </a:rPr>
                        <a:t>Plomo</a:t>
                      </a:r>
                      <a:endParaRPr sz="2550">
                        <a:latin typeface="Tahoma"/>
                        <a:cs typeface="Tahoma"/>
                      </a:endParaRPr>
                    </a:p>
                  </a:txBody>
                  <a:tcPr marL="0" marR="0" marT="75565" marB="0">
                    <a:lnL w="3810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46355" algn="ctr">
                        <a:lnSpc>
                          <a:spcPct val="100000"/>
                        </a:lnSpc>
                        <a:spcBef>
                          <a:spcPts val="95"/>
                        </a:spcBef>
                      </a:pPr>
                      <a:r>
                        <a:rPr sz="3050" b="1" dirty="0">
                          <a:solidFill>
                            <a:srgbClr val="FF0000"/>
                          </a:solidFill>
                          <a:latin typeface="Tahoma"/>
                          <a:cs typeface="Tahoma"/>
                        </a:rPr>
                        <a:t>4</a:t>
                      </a:r>
                      <a:endParaRPr sz="3050">
                        <a:latin typeface="Tahoma"/>
                        <a:cs typeface="Tahoma"/>
                      </a:endParaRPr>
                    </a:p>
                  </a:txBody>
                  <a:tcPr marL="0" marR="0" marT="12065" marB="0">
                    <a:lnL w="1905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491490">
                <a:tc>
                  <a:txBody>
                    <a:bodyPr/>
                    <a:lstStyle/>
                    <a:p>
                      <a:pPr marL="89535">
                        <a:lnSpc>
                          <a:spcPct val="100000"/>
                        </a:lnSpc>
                        <a:spcBef>
                          <a:spcPts val="595"/>
                        </a:spcBef>
                      </a:pPr>
                      <a:r>
                        <a:rPr sz="2550" spc="-130" dirty="0">
                          <a:solidFill>
                            <a:srgbClr val="003366"/>
                          </a:solidFill>
                          <a:latin typeface="Tahoma"/>
                          <a:cs typeface="Tahoma"/>
                        </a:rPr>
                        <a:t>Soldadura </a:t>
                      </a:r>
                      <a:r>
                        <a:rPr sz="2550" spc="-150" dirty="0">
                          <a:solidFill>
                            <a:srgbClr val="003366"/>
                          </a:solidFill>
                          <a:latin typeface="Tahoma"/>
                          <a:cs typeface="Tahoma"/>
                        </a:rPr>
                        <a:t>de</a:t>
                      </a:r>
                      <a:r>
                        <a:rPr sz="2550" spc="-170" dirty="0">
                          <a:solidFill>
                            <a:srgbClr val="003366"/>
                          </a:solidFill>
                          <a:latin typeface="Tahoma"/>
                          <a:cs typeface="Tahoma"/>
                        </a:rPr>
                        <a:t> </a:t>
                      </a:r>
                      <a:r>
                        <a:rPr sz="2550" spc="-150" dirty="0">
                          <a:solidFill>
                            <a:srgbClr val="003366"/>
                          </a:solidFill>
                          <a:latin typeface="Tahoma"/>
                          <a:cs typeface="Tahoma"/>
                        </a:rPr>
                        <a:t>Punto</a:t>
                      </a:r>
                      <a:endParaRPr sz="2550">
                        <a:latin typeface="Tahoma"/>
                        <a:cs typeface="Tahoma"/>
                      </a:endParaRPr>
                    </a:p>
                  </a:txBody>
                  <a:tcPr marL="0" marR="0" marT="75565" marB="0">
                    <a:lnL w="3810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46355" algn="ctr">
                        <a:lnSpc>
                          <a:spcPct val="100000"/>
                        </a:lnSpc>
                        <a:spcBef>
                          <a:spcPts val="95"/>
                        </a:spcBef>
                      </a:pPr>
                      <a:r>
                        <a:rPr sz="3050" b="1" dirty="0">
                          <a:solidFill>
                            <a:srgbClr val="FF0000"/>
                          </a:solidFill>
                          <a:latin typeface="Tahoma"/>
                          <a:cs typeface="Tahoma"/>
                        </a:rPr>
                        <a:t>5</a:t>
                      </a:r>
                      <a:endParaRPr sz="3050">
                        <a:latin typeface="Tahoma"/>
                        <a:cs typeface="Tahoma"/>
                      </a:endParaRPr>
                    </a:p>
                  </a:txBody>
                  <a:tcPr marL="0" marR="0" marT="12065" marB="0">
                    <a:lnL w="1905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490855">
                <a:tc>
                  <a:txBody>
                    <a:bodyPr/>
                    <a:lstStyle/>
                    <a:p>
                      <a:pPr marL="89535">
                        <a:lnSpc>
                          <a:spcPct val="100000"/>
                        </a:lnSpc>
                        <a:spcBef>
                          <a:spcPts val="590"/>
                        </a:spcBef>
                      </a:pPr>
                      <a:r>
                        <a:rPr sz="2550" spc="-130" dirty="0">
                          <a:solidFill>
                            <a:srgbClr val="003366"/>
                          </a:solidFill>
                          <a:latin typeface="Tahoma"/>
                          <a:cs typeface="Tahoma"/>
                        </a:rPr>
                        <a:t>Soldadura </a:t>
                      </a:r>
                      <a:r>
                        <a:rPr sz="2550" spc="-105" dirty="0">
                          <a:solidFill>
                            <a:srgbClr val="003366"/>
                          </a:solidFill>
                          <a:latin typeface="Tahoma"/>
                          <a:cs typeface="Tahoma"/>
                        </a:rPr>
                        <a:t>- </a:t>
                      </a:r>
                      <a:r>
                        <a:rPr sz="2550" spc="-125" dirty="0">
                          <a:solidFill>
                            <a:srgbClr val="003366"/>
                          </a:solidFill>
                          <a:latin typeface="Tahoma"/>
                          <a:cs typeface="Tahoma"/>
                        </a:rPr>
                        <a:t>Corte </a:t>
                      </a:r>
                      <a:r>
                        <a:rPr sz="2550" spc="-120" dirty="0">
                          <a:solidFill>
                            <a:srgbClr val="003366"/>
                          </a:solidFill>
                          <a:latin typeface="Tahoma"/>
                          <a:cs typeface="Tahoma"/>
                        </a:rPr>
                        <a:t>por</a:t>
                      </a:r>
                      <a:r>
                        <a:rPr sz="2550" spc="-70" dirty="0">
                          <a:solidFill>
                            <a:srgbClr val="003366"/>
                          </a:solidFill>
                          <a:latin typeface="Tahoma"/>
                          <a:cs typeface="Tahoma"/>
                        </a:rPr>
                        <a:t> </a:t>
                      </a:r>
                      <a:r>
                        <a:rPr sz="2550" spc="-160" dirty="0">
                          <a:solidFill>
                            <a:srgbClr val="003366"/>
                          </a:solidFill>
                          <a:latin typeface="Tahoma"/>
                          <a:cs typeface="Tahoma"/>
                        </a:rPr>
                        <a:t>gas</a:t>
                      </a:r>
                      <a:endParaRPr sz="2550">
                        <a:latin typeface="Tahoma"/>
                        <a:cs typeface="Tahoma"/>
                      </a:endParaRPr>
                    </a:p>
                  </a:txBody>
                  <a:tcPr marL="0" marR="0" marT="74930" marB="0">
                    <a:lnL w="3810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46355" algn="ctr">
                        <a:lnSpc>
                          <a:spcPct val="100000"/>
                        </a:lnSpc>
                        <a:spcBef>
                          <a:spcPts val="90"/>
                        </a:spcBef>
                      </a:pPr>
                      <a:r>
                        <a:rPr sz="3050" b="1" dirty="0">
                          <a:solidFill>
                            <a:srgbClr val="FF0000"/>
                          </a:solidFill>
                          <a:latin typeface="Tahoma"/>
                          <a:cs typeface="Tahoma"/>
                        </a:rPr>
                        <a:t>5</a:t>
                      </a:r>
                      <a:endParaRPr sz="3050">
                        <a:latin typeface="Tahoma"/>
                        <a:cs typeface="Tahoma"/>
                      </a:endParaRPr>
                    </a:p>
                  </a:txBody>
                  <a:tcPr marL="0" marR="0" marT="11430" marB="0">
                    <a:lnL w="1905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490855">
                <a:tc>
                  <a:txBody>
                    <a:bodyPr/>
                    <a:lstStyle/>
                    <a:p>
                      <a:pPr marL="89535">
                        <a:lnSpc>
                          <a:spcPct val="100000"/>
                        </a:lnSpc>
                        <a:spcBef>
                          <a:spcPts val="595"/>
                        </a:spcBef>
                      </a:pPr>
                      <a:r>
                        <a:rPr sz="2550" spc="-130" dirty="0">
                          <a:solidFill>
                            <a:srgbClr val="003366"/>
                          </a:solidFill>
                          <a:latin typeface="Tahoma"/>
                          <a:cs typeface="Tahoma"/>
                        </a:rPr>
                        <a:t>Soldadura </a:t>
                      </a:r>
                      <a:r>
                        <a:rPr sz="2550" spc="-105" dirty="0">
                          <a:solidFill>
                            <a:srgbClr val="003366"/>
                          </a:solidFill>
                          <a:latin typeface="Tahoma"/>
                          <a:cs typeface="Tahoma"/>
                        </a:rPr>
                        <a:t>- </a:t>
                      </a:r>
                      <a:r>
                        <a:rPr sz="2550" spc="-125" dirty="0">
                          <a:solidFill>
                            <a:srgbClr val="003366"/>
                          </a:solidFill>
                          <a:latin typeface="Tahoma"/>
                          <a:cs typeface="Tahoma"/>
                        </a:rPr>
                        <a:t>Corte</a:t>
                      </a:r>
                      <a:r>
                        <a:rPr sz="2550" spc="-130" dirty="0">
                          <a:solidFill>
                            <a:srgbClr val="003366"/>
                          </a:solidFill>
                          <a:latin typeface="Tahoma"/>
                          <a:cs typeface="Tahoma"/>
                        </a:rPr>
                        <a:t> </a:t>
                      </a:r>
                      <a:r>
                        <a:rPr sz="2550" spc="-135" dirty="0">
                          <a:solidFill>
                            <a:srgbClr val="003366"/>
                          </a:solidFill>
                          <a:latin typeface="Tahoma"/>
                          <a:cs typeface="Tahoma"/>
                        </a:rPr>
                        <a:t>oxiacetileno</a:t>
                      </a:r>
                      <a:endParaRPr sz="2550">
                        <a:latin typeface="Tahoma"/>
                        <a:cs typeface="Tahoma"/>
                      </a:endParaRPr>
                    </a:p>
                  </a:txBody>
                  <a:tcPr marL="0" marR="0" marT="75565" marB="0">
                    <a:lnL w="3810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46355" algn="ctr">
                        <a:lnSpc>
                          <a:spcPct val="100000"/>
                        </a:lnSpc>
                        <a:spcBef>
                          <a:spcPts val="95"/>
                        </a:spcBef>
                      </a:pPr>
                      <a:r>
                        <a:rPr sz="3050" b="1" dirty="0">
                          <a:solidFill>
                            <a:srgbClr val="FF0000"/>
                          </a:solidFill>
                          <a:latin typeface="Tahoma"/>
                          <a:cs typeface="Tahoma"/>
                        </a:rPr>
                        <a:t>6</a:t>
                      </a:r>
                      <a:endParaRPr sz="3050">
                        <a:latin typeface="Tahoma"/>
                        <a:cs typeface="Tahoma"/>
                      </a:endParaRPr>
                    </a:p>
                  </a:txBody>
                  <a:tcPr marL="0" marR="0" marT="12065" marB="0">
                    <a:lnL w="1905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491490">
                <a:tc>
                  <a:txBody>
                    <a:bodyPr/>
                    <a:lstStyle/>
                    <a:p>
                      <a:pPr marL="89535">
                        <a:lnSpc>
                          <a:spcPct val="100000"/>
                        </a:lnSpc>
                        <a:spcBef>
                          <a:spcPts val="595"/>
                        </a:spcBef>
                      </a:pPr>
                      <a:r>
                        <a:rPr sz="2550" spc="-130" dirty="0">
                          <a:solidFill>
                            <a:srgbClr val="003366"/>
                          </a:solidFill>
                          <a:latin typeface="Tahoma"/>
                          <a:cs typeface="Tahoma"/>
                        </a:rPr>
                        <a:t>Soldadura </a:t>
                      </a:r>
                      <a:r>
                        <a:rPr sz="2550" spc="-120" dirty="0">
                          <a:solidFill>
                            <a:srgbClr val="003366"/>
                          </a:solidFill>
                          <a:latin typeface="Tahoma"/>
                          <a:cs typeface="Tahoma"/>
                        </a:rPr>
                        <a:t>por </a:t>
                      </a:r>
                      <a:r>
                        <a:rPr sz="2550" spc="-155" dirty="0">
                          <a:solidFill>
                            <a:srgbClr val="003366"/>
                          </a:solidFill>
                          <a:latin typeface="Tahoma"/>
                          <a:cs typeface="Tahoma"/>
                        </a:rPr>
                        <a:t>arco </a:t>
                      </a:r>
                      <a:r>
                        <a:rPr sz="2550" spc="-165" dirty="0">
                          <a:solidFill>
                            <a:srgbClr val="003366"/>
                          </a:solidFill>
                          <a:latin typeface="Tahoma"/>
                          <a:cs typeface="Tahoma"/>
                        </a:rPr>
                        <a:t>hasta </a:t>
                      </a:r>
                      <a:r>
                        <a:rPr sz="2550" spc="-145" dirty="0">
                          <a:solidFill>
                            <a:srgbClr val="003366"/>
                          </a:solidFill>
                          <a:latin typeface="Tahoma"/>
                          <a:cs typeface="Tahoma"/>
                        </a:rPr>
                        <a:t>30</a:t>
                      </a:r>
                      <a:r>
                        <a:rPr sz="2550" spc="90" dirty="0">
                          <a:solidFill>
                            <a:srgbClr val="003366"/>
                          </a:solidFill>
                          <a:latin typeface="Tahoma"/>
                          <a:cs typeface="Tahoma"/>
                        </a:rPr>
                        <a:t> </a:t>
                      </a:r>
                      <a:r>
                        <a:rPr sz="2550" spc="-170" dirty="0">
                          <a:solidFill>
                            <a:srgbClr val="003366"/>
                          </a:solidFill>
                          <a:latin typeface="Tahoma"/>
                          <a:cs typeface="Tahoma"/>
                        </a:rPr>
                        <a:t>A</a:t>
                      </a:r>
                      <a:endParaRPr sz="2550">
                        <a:latin typeface="Tahoma"/>
                        <a:cs typeface="Tahoma"/>
                      </a:endParaRPr>
                    </a:p>
                  </a:txBody>
                  <a:tcPr marL="0" marR="0" marT="75565" marB="0">
                    <a:lnL w="3810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46355" algn="ctr">
                        <a:lnSpc>
                          <a:spcPct val="100000"/>
                        </a:lnSpc>
                        <a:spcBef>
                          <a:spcPts val="95"/>
                        </a:spcBef>
                      </a:pPr>
                      <a:r>
                        <a:rPr sz="3050" b="1" dirty="0">
                          <a:solidFill>
                            <a:srgbClr val="FF0000"/>
                          </a:solidFill>
                          <a:latin typeface="Tahoma"/>
                          <a:cs typeface="Tahoma"/>
                        </a:rPr>
                        <a:t>6</a:t>
                      </a:r>
                      <a:endParaRPr sz="3050">
                        <a:latin typeface="Tahoma"/>
                        <a:cs typeface="Tahoma"/>
                      </a:endParaRPr>
                    </a:p>
                  </a:txBody>
                  <a:tcPr marL="0" marR="0" marT="12065" marB="0">
                    <a:lnL w="1905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490855">
                <a:tc>
                  <a:txBody>
                    <a:bodyPr/>
                    <a:lstStyle/>
                    <a:p>
                      <a:pPr marL="89535">
                        <a:lnSpc>
                          <a:spcPct val="100000"/>
                        </a:lnSpc>
                        <a:spcBef>
                          <a:spcPts val="595"/>
                        </a:spcBef>
                      </a:pPr>
                      <a:r>
                        <a:rPr sz="2550" spc="-130" dirty="0">
                          <a:solidFill>
                            <a:srgbClr val="003366"/>
                          </a:solidFill>
                          <a:latin typeface="Tahoma"/>
                          <a:cs typeface="Tahoma"/>
                        </a:rPr>
                        <a:t>Soldadura </a:t>
                      </a:r>
                      <a:r>
                        <a:rPr sz="2550" spc="-155" dirty="0">
                          <a:solidFill>
                            <a:srgbClr val="003366"/>
                          </a:solidFill>
                          <a:latin typeface="Tahoma"/>
                          <a:cs typeface="Tahoma"/>
                        </a:rPr>
                        <a:t>– </a:t>
                      </a:r>
                      <a:r>
                        <a:rPr sz="2550" spc="-125" dirty="0">
                          <a:solidFill>
                            <a:srgbClr val="003366"/>
                          </a:solidFill>
                          <a:latin typeface="Tahoma"/>
                          <a:cs typeface="Tahoma"/>
                        </a:rPr>
                        <a:t>Corte 75-200</a:t>
                      </a:r>
                      <a:r>
                        <a:rPr sz="2550" spc="-15" dirty="0">
                          <a:solidFill>
                            <a:srgbClr val="003366"/>
                          </a:solidFill>
                          <a:latin typeface="Tahoma"/>
                          <a:cs typeface="Tahoma"/>
                        </a:rPr>
                        <a:t> </a:t>
                      </a:r>
                      <a:r>
                        <a:rPr sz="2550" spc="-170" dirty="0">
                          <a:solidFill>
                            <a:srgbClr val="003366"/>
                          </a:solidFill>
                          <a:latin typeface="Tahoma"/>
                          <a:cs typeface="Tahoma"/>
                        </a:rPr>
                        <a:t>A</a:t>
                      </a:r>
                      <a:endParaRPr sz="2550">
                        <a:latin typeface="Tahoma"/>
                        <a:cs typeface="Tahoma"/>
                      </a:endParaRPr>
                    </a:p>
                  </a:txBody>
                  <a:tcPr marL="0" marR="0" marT="75565" marB="0">
                    <a:lnL w="3810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44450" algn="ctr">
                        <a:lnSpc>
                          <a:spcPct val="100000"/>
                        </a:lnSpc>
                        <a:spcBef>
                          <a:spcPts val="95"/>
                        </a:spcBef>
                      </a:pPr>
                      <a:r>
                        <a:rPr sz="3050" b="1" spc="-245" dirty="0">
                          <a:solidFill>
                            <a:srgbClr val="FF0000"/>
                          </a:solidFill>
                          <a:latin typeface="Tahoma"/>
                          <a:cs typeface="Tahoma"/>
                        </a:rPr>
                        <a:t>10</a:t>
                      </a:r>
                      <a:endParaRPr sz="3050">
                        <a:latin typeface="Tahoma"/>
                        <a:cs typeface="Tahoma"/>
                      </a:endParaRPr>
                    </a:p>
                  </a:txBody>
                  <a:tcPr marL="0" marR="0" marT="12065" marB="0">
                    <a:lnL w="1905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6"/>
                  </a:ext>
                </a:extLst>
              </a:tr>
              <a:tr h="490855">
                <a:tc>
                  <a:txBody>
                    <a:bodyPr/>
                    <a:lstStyle/>
                    <a:p>
                      <a:pPr marL="89535">
                        <a:lnSpc>
                          <a:spcPct val="100000"/>
                        </a:lnSpc>
                        <a:spcBef>
                          <a:spcPts val="595"/>
                        </a:spcBef>
                      </a:pPr>
                      <a:r>
                        <a:rPr sz="2550" spc="-130" dirty="0">
                          <a:solidFill>
                            <a:srgbClr val="003366"/>
                          </a:solidFill>
                          <a:latin typeface="Tahoma"/>
                          <a:cs typeface="Tahoma"/>
                        </a:rPr>
                        <a:t>Soldadura </a:t>
                      </a:r>
                      <a:r>
                        <a:rPr sz="2550" spc="-155" dirty="0">
                          <a:solidFill>
                            <a:srgbClr val="003366"/>
                          </a:solidFill>
                          <a:latin typeface="Tahoma"/>
                          <a:cs typeface="Tahoma"/>
                        </a:rPr>
                        <a:t>– </a:t>
                      </a:r>
                      <a:r>
                        <a:rPr sz="2550" spc="-125" dirty="0">
                          <a:solidFill>
                            <a:srgbClr val="003366"/>
                          </a:solidFill>
                          <a:latin typeface="Tahoma"/>
                          <a:cs typeface="Tahoma"/>
                        </a:rPr>
                        <a:t>Corte</a:t>
                      </a:r>
                      <a:r>
                        <a:rPr sz="2550" spc="-90" dirty="0">
                          <a:solidFill>
                            <a:srgbClr val="003366"/>
                          </a:solidFill>
                          <a:latin typeface="Tahoma"/>
                          <a:cs typeface="Tahoma"/>
                        </a:rPr>
                        <a:t> </a:t>
                      </a:r>
                      <a:r>
                        <a:rPr sz="2550" spc="-125" dirty="0">
                          <a:solidFill>
                            <a:srgbClr val="003366"/>
                          </a:solidFill>
                          <a:latin typeface="Tahoma"/>
                          <a:cs typeface="Tahoma"/>
                        </a:rPr>
                        <a:t>200-400A</a:t>
                      </a:r>
                      <a:endParaRPr sz="2550">
                        <a:latin typeface="Tahoma"/>
                        <a:cs typeface="Tahoma"/>
                      </a:endParaRPr>
                    </a:p>
                  </a:txBody>
                  <a:tcPr marL="0" marR="0" marT="75565" marB="0">
                    <a:lnL w="3810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44450" algn="ctr">
                        <a:lnSpc>
                          <a:spcPct val="100000"/>
                        </a:lnSpc>
                        <a:spcBef>
                          <a:spcPts val="95"/>
                        </a:spcBef>
                      </a:pPr>
                      <a:r>
                        <a:rPr sz="3050" b="1" spc="-245" dirty="0">
                          <a:solidFill>
                            <a:srgbClr val="FF0000"/>
                          </a:solidFill>
                          <a:latin typeface="Tahoma"/>
                          <a:cs typeface="Tahoma"/>
                        </a:rPr>
                        <a:t>12</a:t>
                      </a:r>
                      <a:endParaRPr sz="3050">
                        <a:latin typeface="Tahoma"/>
                        <a:cs typeface="Tahoma"/>
                      </a:endParaRPr>
                    </a:p>
                  </a:txBody>
                  <a:tcPr marL="0" marR="0" marT="12065" marB="0">
                    <a:lnL w="19050">
                      <a:solidFill>
                        <a:srgbClr val="000000"/>
                      </a:solidFill>
                      <a:prstDash val="solid"/>
                    </a:lnL>
                    <a:lnR w="3810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7"/>
                  </a:ext>
                </a:extLst>
              </a:tr>
              <a:tr h="501650">
                <a:tc>
                  <a:txBody>
                    <a:bodyPr/>
                    <a:lstStyle/>
                    <a:p>
                      <a:pPr marL="89535">
                        <a:lnSpc>
                          <a:spcPct val="100000"/>
                        </a:lnSpc>
                        <a:spcBef>
                          <a:spcPts val="590"/>
                        </a:spcBef>
                      </a:pPr>
                      <a:r>
                        <a:rPr sz="2550" spc="-130" dirty="0">
                          <a:solidFill>
                            <a:srgbClr val="003366"/>
                          </a:solidFill>
                          <a:latin typeface="Tahoma"/>
                          <a:cs typeface="Tahoma"/>
                        </a:rPr>
                        <a:t>Soldadura </a:t>
                      </a:r>
                      <a:r>
                        <a:rPr sz="2550" spc="-155" dirty="0">
                          <a:solidFill>
                            <a:srgbClr val="003366"/>
                          </a:solidFill>
                          <a:latin typeface="Tahoma"/>
                          <a:cs typeface="Tahoma"/>
                        </a:rPr>
                        <a:t>– </a:t>
                      </a:r>
                      <a:r>
                        <a:rPr sz="2550" spc="-125" dirty="0">
                          <a:solidFill>
                            <a:srgbClr val="003366"/>
                          </a:solidFill>
                          <a:latin typeface="Tahoma"/>
                          <a:cs typeface="Tahoma"/>
                        </a:rPr>
                        <a:t>Corte sobre </a:t>
                      </a:r>
                      <a:r>
                        <a:rPr sz="2550" spc="-135" dirty="0">
                          <a:solidFill>
                            <a:srgbClr val="003366"/>
                          </a:solidFill>
                          <a:latin typeface="Tahoma"/>
                          <a:cs typeface="Tahoma"/>
                        </a:rPr>
                        <a:t>400</a:t>
                      </a:r>
                      <a:r>
                        <a:rPr sz="2550" spc="-65" dirty="0">
                          <a:solidFill>
                            <a:srgbClr val="003366"/>
                          </a:solidFill>
                          <a:latin typeface="Tahoma"/>
                          <a:cs typeface="Tahoma"/>
                        </a:rPr>
                        <a:t> </a:t>
                      </a:r>
                      <a:r>
                        <a:rPr sz="2550" spc="-170" dirty="0">
                          <a:solidFill>
                            <a:srgbClr val="003366"/>
                          </a:solidFill>
                          <a:latin typeface="Tahoma"/>
                          <a:cs typeface="Tahoma"/>
                        </a:rPr>
                        <a:t>A</a:t>
                      </a:r>
                      <a:endParaRPr sz="2550">
                        <a:latin typeface="Tahoma"/>
                        <a:cs typeface="Tahoma"/>
                      </a:endParaRPr>
                    </a:p>
                  </a:txBody>
                  <a:tcPr marL="0" marR="0" marT="74930" marB="0">
                    <a:lnL w="38100">
                      <a:solidFill>
                        <a:srgbClr val="000000"/>
                      </a:solidFill>
                      <a:prstDash val="solid"/>
                    </a:lnL>
                    <a:lnR w="19050">
                      <a:solidFill>
                        <a:srgbClr val="000000"/>
                      </a:solidFill>
                      <a:prstDash val="solid"/>
                    </a:lnR>
                    <a:lnT w="28575">
                      <a:solidFill>
                        <a:srgbClr val="000000"/>
                      </a:solidFill>
                      <a:prstDash val="solid"/>
                    </a:lnT>
                    <a:lnB w="53975">
                      <a:solidFill>
                        <a:srgbClr val="000000"/>
                      </a:solidFill>
                      <a:prstDash val="solid"/>
                    </a:lnB>
                  </a:tcPr>
                </a:tc>
                <a:tc>
                  <a:txBody>
                    <a:bodyPr/>
                    <a:lstStyle/>
                    <a:p>
                      <a:pPr marL="44450" algn="ctr">
                        <a:lnSpc>
                          <a:spcPct val="100000"/>
                        </a:lnSpc>
                        <a:spcBef>
                          <a:spcPts val="90"/>
                        </a:spcBef>
                      </a:pPr>
                      <a:r>
                        <a:rPr sz="3050" b="1" spc="-245" dirty="0">
                          <a:solidFill>
                            <a:srgbClr val="FF0000"/>
                          </a:solidFill>
                          <a:latin typeface="Tahoma"/>
                          <a:cs typeface="Tahoma"/>
                        </a:rPr>
                        <a:t>14</a:t>
                      </a:r>
                      <a:endParaRPr sz="3050">
                        <a:latin typeface="Tahoma"/>
                        <a:cs typeface="Tahoma"/>
                      </a:endParaRPr>
                    </a:p>
                  </a:txBody>
                  <a:tcPr marL="0" marR="0" marT="11430" marB="0">
                    <a:lnL w="19050">
                      <a:solidFill>
                        <a:srgbClr val="000000"/>
                      </a:solidFill>
                      <a:prstDash val="solid"/>
                    </a:lnL>
                    <a:lnR w="38100">
                      <a:solidFill>
                        <a:srgbClr val="000000"/>
                      </a:solidFill>
                      <a:prstDash val="solid"/>
                    </a:lnR>
                    <a:lnT w="28575">
                      <a:solidFill>
                        <a:srgbClr val="000000"/>
                      </a:solidFill>
                      <a:prstDash val="solid"/>
                    </a:lnT>
                    <a:lnB w="53975">
                      <a:solidFill>
                        <a:srgbClr val="000000"/>
                      </a:solidFill>
                      <a:prstDash val="solid"/>
                    </a:lnB>
                  </a:tcPr>
                </a:tc>
                <a:extLst>
                  <a:ext uri="{0D108BD9-81ED-4DB2-BD59-A6C34878D82A}">
                    <a16:rowId xmlns:a16="http://schemas.microsoft.com/office/drawing/2014/main" val="10008"/>
                  </a:ext>
                </a:extLst>
              </a:tr>
            </a:tbl>
          </a:graphicData>
        </a:graphic>
      </p:graphicFrame>
      <p:sp>
        <p:nvSpPr>
          <p:cNvPr id="3" name="object 3"/>
          <p:cNvSpPr txBox="1">
            <a:spLocks noGrp="1"/>
          </p:cNvSpPr>
          <p:nvPr>
            <p:ph type="title"/>
          </p:nvPr>
        </p:nvSpPr>
        <p:spPr>
          <a:xfrm>
            <a:off x="2180970" y="415290"/>
            <a:ext cx="4965065" cy="452120"/>
          </a:xfrm>
          <a:prstGeom prst="rect">
            <a:avLst/>
          </a:prstGeom>
        </p:spPr>
        <p:txBody>
          <a:bodyPr vert="horz" wrap="square" lIns="0" tIns="12065" rIns="0" bIns="0" rtlCol="0">
            <a:spAutoFit/>
          </a:bodyPr>
          <a:lstStyle/>
          <a:p>
            <a:pPr marL="12700">
              <a:lnSpc>
                <a:spcPct val="100000"/>
              </a:lnSpc>
              <a:spcBef>
                <a:spcPts val="95"/>
              </a:spcBef>
            </a:pPr>
            <a:r>
              <a:rPr sz="2800" b="0" spc="-10" dirty="0">
                <a:latin typeface="Arial Black"/>
                <a:cs typeface="Arial Black"/>
              </a:rPr>
              <a:t>LENTES </a:t>
            </a:r>
            <a:r>
              <a:rPr sz="2800" b="0" spc="-5" dirty="0">
                <a:latin typeface="Arial Black"/>
                <a:cs typeface="Arial Black"/>
              </a:rPr>
              <a:t>DE </a:t>
            </a:r>
            <a:r>
              <a:rPr sz="2800" b="0" spc="-20" dirty="0">
                <a:latin typeface="Arial Black"/>
                <a:cs typeface="Arial Black"/>
              </a:rPr>
              <a:t>PROTECCION</a:t>
            </a:r>
            <a:endParaRPr sz="2800">
              <a:latin typeface="Arial Black"/>
              <a:cs typeface="Arial Black"/>
            </a:endParaRPr>
          </a:p>
        </p:txBody>
      </p:sp>
      <p:sp>
        <p:nvSpPr>
          <p:cNvPr id="5" name="Rectángulo 4">
            <a:extLst>
              <a:ext uri="{FF2B5EF4-FFF2-40B4-BE49-F238E27FC236}">
                <a16:creationId xmlns:a16="http://schemas.microsoft.com/office/drawing/2014/main" id="{27504E51-6667-4184-A792-A80FF2C5378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6" name="Imagen 5">
            <a:extLst>
              <a:ext uri="{FF2B5EF4-FFF2-40B4-BE49-F238E27FC236}">
                <a16:creationId xmlns:a16="http://schemas.microsoft.com/office/drawing/2014/main" id="{8DCEA5B9-2E91-46C2-B9A5-65CADF8D0F8A}"/>
              </a:ext>
            </a:extLst>
          </p:cNvPr>
          <p:cNvPicPr>
            <a:picLocks noChangeAspect="1"/>
          </p:cNvPicPr>
          <p:nvPr/>
        </p:nvPicPr>
        <p:blipFill rotWithShape="1">
          <a:blip r:embed="rId4"/>
          <a:srcRect l="8824" t="17766" r="8824" b="10174"/>
          <a:stretch/>
        </p:blipFill>
        <p:spPr>
          <a:xfrm>
            <a:off x="228600" y="190187"/>
            <a:ext cx="1441661" cy="743482"/>
          </a:xfrm>
          <a:prstGeom prst="rect">
            <a:avLst/>
          </a:prstGeom>
        </p:spPr>
      </p:pic>
      <p:pic>
        <p:nvPicPr>
          <p:cNvPr id="7" name="Sonido grabado">
            <a:hlinkClick r:id="" action="ppaction://media"/>
            <a:extLst>
              <a:ext uri="{FF2B5EF4-FFF2-40B4-BE49-F238E27FC236}">
                <a16:creationId xmlns:a16="http://schemas.microsoft.com/office/drawing/2014/main" id="{B1E86488-8B27-4AEC-98A6-271F28830E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716498"/>
            <a:ext cx="609600" cy="609600"/>
          </a:xfrm>
          <a:prstGeom prst="rect">
            <a:avLst/>
          </a:prstGeom>
        </p:spPr>
      </p:pic>
    </p:spTree>
    <p:extLst>
      <p:ext uri="{BB962C8B-B14F-4D97-AF65-F5344CB8AC3E}">
        <p14:creationId xmlns:p14="http://schemas.microsoft.com/office/powerpoint/2010/main" val="42341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67000" y="762000"/>
            <a:ext cx="4318000" cy="574040"/>
          </a:xfrm>
          <a:prstGeom prst="rect">
            <a:avLst/>
          </a:prstGeom>
        </p:spPr>
        <p:txBody>
          <a:bodyPr vert="horz" wrap="square" lIns="0" tIns="12700" rIns="0" bIns="0" rtlCol="0">
            <a:spAutoFit/>
          </a:bodyPr>
          <a:lstStyle/>
          <a:p>
            <a:pPr marL="12700">
              <a:lnSpc>
                <a:spcPct val="100000"/>
              </a:lnSpc>
              <a:spcBef>
                <a:spcPts val="100"/>
              </a:spcBef>
            </a:pPr>
            <a:r>
              <a:rPr b="0" dirty="0">
                <a:latin typeface="Arial Black"/>
                <a:cs typeface="Arial Black"/>
              </a:rPr>
              <a:t>HUMOS Y</a:t>
            </a:r>
            <a:r>
              <a:rPr b="0" spc="-105" dirty="0">
                <a:latin typeface="Arial Black"/>
                <a:cs typeface="Arial Black"/>
              </a:rPr>
              <a:t> </a:t>
            </a:r>
            <a:r>
              <a:rPr b="0" dirty="0">
                <a:latin typeface="Arial Black"/>
                <a:cs typeface="Arial Black"/>
              </a:rPr>
              <a:t>GASES</a:t>
            </a:r>
          </a:p>
        </p:txBody>
      </p:sp>
      <p:sp>
        <p:nvSpPr>
          <p:cNvPr id="4" name="object 4"/>
          <p:cNvSpPr/>
          <p:nvPr/>
        </p:nvSpPr>
        <p:spPr>
          <a:xfrm>
            <a:off x="376427" y="2095463"/>
            <a:ext cx="3173032" cy="446380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19015" y="3439750"/>
            <a:ext cx="3948320" cy="308296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857601" y="1797454"/>
            <a:ext cx="1409734" cy="1665665"/>
          </a:xfrm>
          <a:prstGeom prst="rect">
            <a:avLst/>
          </a:prstGeom>
          <a:blipFill>
            <a:blip r:embed="rId6" cstate="print"/>
            <a:stretch>
              <a:fillRect/>
            </a:stretch>
          </a:blipFill>
        </p:spPr>
        <p:txBody>
          <a:bodyPr wrap="square" lIns="0" tIns="0" rIns="0" bIns="0" rtlCol="0"/>
          <a:lstStyle/>
          <a:p>
            <a:endParaRPr/>
          </a:p>
        </p:txBody>
      </p:sp>
      <p:sp>
        <p:nvSpPr>
          <p:cNvPr id="9" name="object 12">
            <a:extLst>
              <a:ext uri="{FF2B5EF4-FFF2-40B4-BE49-F238E27FC236}">
                <a16:creationId xmlns:a16="http://schemas.microsoft.com/office/drawing/2014/main" id="{D88E4F18-1FA3-48B3-83D9-2D265A650754}"/>
              </a:ext>
            </a:extLst>
          </p:cNvPr>
          <p:cNvSpPr/>
          <p:nvPr/>
        </p:nvSpPr>
        <p:spPr>
          <a:xfrm>
            <a:off x="4114800" y="1752585"/>
            <a:ext cx="2169119" cy="2133600"/>
          </a:xfrm>
          <a:prstGeom prst="rect">
            <a:avLst/>
          </a:prstGeom>
          <a:blipFill>
            <a:blip r:embed="rId7" cstate="print"/>
            <a:stretch>
              <a:fillRect b="-93044"/>
            </a:stretch>
          </a:blipFill>
        </p:spPr>
        <p:txBody>
          <a:bodyPr wrap="square" lIns="0" tIns="0" rIns="0" bIns="0" rtlCol="0"/>
          <a:lstStyle/>
          <a:p>
            <a:endParaRPr/>
          </a:p>
        </p:txBody>
      </p:sp>
      <p:sp>
        <p:nvSpPr>
          <p:cNvPr id="10" name="Rectángulo 9">
            <a:extLst>
              <a:ext uri="{FF2B5EF4-FFF2-40B4-BE49-F238E27FC236}">
                <a16:creationId xmlns:a16="http://schemas.microsoft.com/office/drawing/2014/main" id="{C8DD2EA3-4258-40DF-A1B3-9901BFF2D73C}"/>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1" name="Imagen 10">
            <a:extLst>
              <a:ext uri="{FF2B5EF4-FFF2-40B4-BE49-F238E27FC236}">
                <a16:creationId xmlns:a16="http://schemas.microsoft.com/office/drawing/2014/main" id="{BC83225A-7203-4B74-91F9-C9A4CD2DFE7C}"/>
              </a:ext>
            </a:extLst>
          </p:cNvPr>
          <p:cNvPicPr>
            <a:picLocks noChangeAspect="1"/>
          </p:cNvPicPr>
          <p:nvPr/>
        </p:nvPicPr>
        <p:blipFill rotWithShape="1">
          <a:blip r:embed="rId8"/>
          <a:srcRect l="8824" t="17766" r="8824" b="10174"/>
          <a:stretch/>
        </p:blipFill>
        <p:spPr>
          <a:xfrm>
            <a:off x="228600" y="190187"/>
            <a:ext cx="1441661" cy="743482"/>
          </a:xfrm>
          <a:prstGeom prst="rect">
            <a:avLst/>
          </a:prstGeom>
        </p:spPr>
      </p:pic>
      <p:pic>
        <p:nvPicPr>
          <p:cNvPr id="2" name="Sonido grabado">
            <a:hlinkClick r:id="" action="ppaction://media"/>
            <a:extLst>
              <a:ext uri="{FF2B5EF4-FFF2-40B4-BE49-F238E27FC236}">
                <a16:creationId xmlns:a16="http://schemas.microsoft.com/office/drawing/2014/main" id="{C4FA4B78-E67E-464E-ABA7-A9099AB360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67335" y="457200"/>
            <a:ext cx="609600" cy="609600"/>
          </a:xfrm>
          <a:prstGeom prst="rect">
            <a:avLst/>
          </a:prstGeom>
        </p:spPr>
      </p:pic>
    </p:spTree>
    <p:extLst>
      <p:ext uri="{BB962C8B-B14F-4D97-AF65-F5344CB8AC3E}">
        <p14:creationId xmlns:p14="http://schemas.microsoft.com/office/powerpoint/2010/main" val="357560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181600" y="1981200"/>
            <a:ext cx="2895600" cy="1185672"/>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685800" y="1981200"/>
            <a:ext cx="2971800" cy="1222248"/>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438400" y="3672840"/>
            <a:ext cx="4419600" cy="2651760"/>
          </a:xfrm>
          <a:prstGeom prst="rect">
            <a:avLst/>
          </a:prstGeom>
          <a:blipFill>
            <a:blip r:embed="rId6"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810629" y="843093"/>
            <a:ext cx="5983605" cy="574040"/>
          </a:xfrm>
          <a:prstGeom prst="rect">
            <a:avLst/>
          </a:prstGeom>
        </p:spPr>
        <p:txBody>
          <a:bodyPr vert="horz" wrap="square" lIns="0" tIns="12700" rIns="0" bIns="0" rtlCol="0">
            <a:spAutoFit/>
          </a:bodyPr>
          <a:lstStyle/>
          <a:p>
            <a:pPr marL="12700">
              <a:lnSpc>
                <a:spcPct val="100000"/>
              </a:lnSpc>
              <a:spcBef>
                <a:spcPts val="100"/>
              </a:spcBef>
            </a:pPr>
            <a:r>
              <a:rPr b="0" spc="-20" dirty="0">
                <a:latin typeface="Arial Black"/>
                <a:cs typeface="Arial Black"/>
              </a:rPr>
              <a:t>PROTECCION</a:t>
            </a:r>
            <a:r>
              <a:rPr b="0" spc="-60" dirty="0">
                <a:latin typeface="Arial Black"/>
                <a:cs typeface="Arial Black"/>
              </a:rPr>
              <a:t> </a:t>
            </a:r>
            <a:r>
              <a:rPr b="0" spc="-45" dirty="0">
                <a:latin typeface="Arial Black"/>
                <a:cs typeface="Arial Black"/>
              </a:rPr>
              <a:t>AUDITIVA</a:t>
            </a:r>
          </a:p>
        </p:txBody>
      </p:sp>
      <p:sp>
        <p:nvSpPr>
          <p:cNvPr id="9" name="Rectángulo 8">
            <a:extLst>
              <a:ext uri="{FF2B5EF4-FFF2-40B4-BE49-F238E27FC236}">
                <a16:creationId xmlns:a16="http://schemas.microsoft.com/office/drawing/2014/main" id="{A16B682E-9033-4DE3-A1C7-5D1297AC9EBF}"/>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0" name="Imagen 9">
            <a:extLst>
              <a:ext uri="{FF2B5EF4-FFF2-40B4-BE49-F238E27FC236}">
                <a16:creationId xmlns:a16="http://schemas.microsoft.com/office/drawing/2014/main" id="{1FB01772-80AD-4ADD-AEBD-7D6DFCF13D98}"/>
              </a:ext>
            </a:extLst>
          </p:cNvPr>
          <p:cNvPicPr>
            <a:picLocks noChangeAspect="1"/>
          </p:cNvPicPr>
          <p:nvPr/>
        </p:nvPicPr>
        <p:blipFill rotWithShape="1">
          <a:blip r:embed="rId7"/>
          <a:srcRect l="8824" t="17766" r="8824" b="10174"/>
          <a:stretch/>
        </p:blipFill>
        <p:spPr>
          <a:xfrm>
            <a:off x="228600" y="190187"/>
            <a:ext cx="1441661" cy="743482"/>
          </a:xfrm>
          <a:prstGeom prst="rect">
            <a:avLst/>
          </a:prstGeom>
        </p:spPr>
      </p:pic>
      <p:pic>
        <p:nvPicPr>
          <p:cNvPr id="2" name="Sonido grabado">
            <a:hlinkClick r:id="" action="ppaction://media"/>
            <a:extLst>
              <a:ext uri="{FF2B5EF4-FFF2-40B4-BE49-F238E27FC236}">
                <a16:creationId xmlns:a16="http://schemas.microsoft.com/office/drawing/2014/main" id="{6A3B12D4-31DE-4DBE-987F-1633C81572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9830" y="5710989"/>
            <a:ext cx="609600" cy="609600"/>
          </a:xfrm>
          <a:prstGeom prst="rect">
            <a:avLst/>
          </a:prstGeom>
        </p:spPr>
      </p:pic>
    </p:spTree>
    <p:extLst>
      <p:ext uri="{BB962C8B-B14F-4D97-AF65-F5344CB8AC3E}">
        <p14:creationId xmlns:p14="http://schemas.microsoft.com/office/powerpoint/2010/main" val="121620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2217057" y="633101"/>
            <a:ext cx="6081486" cy="743482"/>
          </a:xfrm>
        </p:spPr>
        <p:txBody>
          <a:bodyPr>
            <a:normAutofit/>
          </a:bodyPr>
          <a:lstStyle/>
          <a:p>
            <a:pPr algn="l" eaLnBrk="1" hangingPunct="1"/>
            <a:r>
              <a:rPr lang="es-MX" sz="3000" dirty="0">
                <a:solidFill>
                  <a:schemeClr val="tx1"/>
                </a:solidFill>
                <a:latin typeface="Arial Black" panose="020B0A04020102020204" pitchFamily="34" charset="0"/>
              </a:rPr>
              <a:t>U</a:t>
            </a:r>
            <a:r>
              <a:rPr lang="es-PE" sz="3000" dirty="0">
                <a:solidFill>
                  <a:schemeClr val="tx1"/>
                </a:solidFill>
                <a:latin typeface="Arial Black" panose="020B0A04020102020204" pitchFamily="34" charset="0"/>
              </a:rPr>
              <a:t>so correcto del EPP</a:t>
            </a:r>
          </a:p>
        </p:txBody>
      </p:sp>
      <p:sp>
        <p:nvSpPr>
          <p:cNvPr id="4100" name="Rectangle 4"/>
          <p:cNvSpPr>
            <a:spLocks noGrp="1" noChangeArrowheads="1"/>
          </p:cNvSpPr>
          <p:nvPr>
            <p:ph idx="1"/>
          </p:nvPr>
        </p:nvSpPr>
        <p:spPr>
          <a:xfrm>
            <a:off x="342831" y="1718181"/>
            <a:ext cx="4800600" cy="4958368"/>
          </a:xfrm>
        </p:spPr>
        <p:txBody>
          <a:bodyPr/>
          <a:lstStyle/>
          <a:p>
            <a:pPr marL="190500" indent="-190500" algn="just" eaLnBrk="1" hangingPunct="1">
              <a:buFontTx/>
              <a:buNone/>
            </a:pPr>
            <a:endParaRPr lang="es-PE" sz="900" dirty="0">
              <a:latin typeface="+mj-lt"/>
            </a:endParaRPr>
          </a:p>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Realice una inspección general de su EPP.</a:t>
            </a:r>
          </a:p>
          <a:p>
            <a:pPr marL="355600" algn="just" eaLnBrk="1" hangingPunct="1">
              <a:spcBef>
                <a:spcPts val="600"/>
              </a:spcBef>
              <a:spcAft>
                <a:spcPts val="600"/>
              </a:spcAft>
              <a:buClr>
                <a:srgbClr val="FF0000"/>
              </a:buClr>
              <a:buFont typeface="Wingdings" pitchFamily="2" charset="2"/>
              <a:buChar char="ü"/>
              <a:defRPr/>
            </a:pPr>
            <a:endParaRPr lang="es-PE" sz="300" dirty="0">
              <a:latin typeface="+mj-lt"/>
              <a:ea typeface="Verdana" pitchFamily="34" charset="0"/>
              <a:cs typeface="Verdana" pitchFamily="34" charset="0"/>
            </a:endParaRPr>
          </a:p>
          <a:p>
            <a:pPr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No introduzca la basta del pantalón en la caña del zapato de seguridad.</a:t>
            </a:r>
          </a:p>
          <a:p>
            <a:pPr algn="just" eaLnBrk="1" hangingPunct="1">
              <a:spcBef>
                <a:spcPts val="600"/>
              </a:spcBef>
              <a:spcAft>
                <a:spcPts val="600"/>
              </a:spcAft>
              <a:buClr>
                <a:srgbClr val="FF0000"/>
              </a:buClr>
              <a:buFont typeface="Wingdings" pitchFamily="2" charset="2"/>
              <a:buChar char="ü"/>
              <a:defRPr/>
            </a:pPr>
            <a:endParaRPr lang="es-MX" sz="200" dirty="0">
              <a:latin typeface="+mj-lt"/>
              <a:ea typeface="Verdana" pitchFamily="34" charset="0"/>
              <a:cs typeface="Verdana" pitchFamily="34" charset="0"/>
            </a:endParaRPr>
          </a:p>
          <a:p>
            <a:pPr algn="just" eaLnBrk="1" hangingPunct="1">
              <a:spcBef>
                <a:spcPts val="600"/>
              </a:spcBef>
              <a:spcAft>
                <a:spcPts val="600"/>
              </a:spcAft>
              <a:buClr>
                <a:srgbClr val="FF0000"/>
              </a:buClr>
              <a:buFont typeface="Wingdings" pitchFamily="2" charset="2"/>
              <a:buChar char="ü"/>
            </a:pPr>
            <a:r>
              <a:rPr lang="es-PE" sz="2400" dirty="0">
                <a:latin typeface="+mj-lt"/>
                <a:ea typeface="Verdana" pitchFamily="34" charset="0"/>
                <a:cs typeface="Verdana" pitchFamily="34" charset="0"/>
              </a:rPr>
              <a:t>No suelde utilizando lentes de contacto.</a:t>
            </a:r>
          </a:p>
          <a:p>
            <a:pPr algn="just" eaLnBrk="1" hangingPunct="1">
              <a:spcBef>
                <a:spcPts val="600"/>
              </a:spcBef>
              <a:spcAft>
                <a:spcPts val="600"/>
              </a:spcAft>
              <a:buClr>
                <a:srgbClr val="FF0000"/>
              </a:buClr>
              <a:buFont typeface="Wingdings" pitchFamily="2" charset="2"/>
              <a:buChar char="ü"/>
            </a:pPr>
            <a:endParaRPr lang="es-PE" sz="2400" dirty="0">
              <a:latin typeface="+mj-lt"/>
              <a:ea typeface="Verdana" pitchFamily="34" charset="0"/>
              <a:cs typeface="Verdana" pitchFamily="34" charset="0"/>
            </a:endParaRPr>
          </a:p>
          <a:p>
            <a:pPr algn="just" eaLnBrk="1" hangingPunct="1">
              <a:spcBef>
                <a:spcPts val="600"/>
              </a:spcBef>
              <a:spcAft>
                <a:spcPts val="600"/>
              </a:spcAft>
              <a:buClr>
                <a:srgbClr val="A50021"/>
              </a:buClr>
              <a:buFont typeface="Wingdings" pitchFamily="2" charset="2"/>
              <a:buChar char="ü"/>
            </a:pPr>
            <a:endParaRPr lang="es-PE" sz="2400" dirty="0">
              <a:latin typeface="+mj-lt"/>
              <a:ea typeface="Verdana" pitchFamily="34" charset="0"/>
              <a:cs typeface="Verdana" pitchFamily="34" charset="0"/>
            </a:endParaRPr>
          </a:p>
          <a:p>
            <a:pPr marL="190500" indent="-190500" algn="just" eaLnBrk="1" hangingPunct="1"/>
            <a:endParaRPr lang="es-PE" sz="2400" dirty="0">
              <a:latin typeface="+mj-lt"/>
            </a:endParaRPr>
          </a:p>
          <a:p>
            <a:pPr marL="190500" indent="-190500" algn="just" eaLnBrk="1" hangingPunct="1"/>
            <a:endParaRPr lang="es-PE" sz="2400" dirty="0">
              <a:latin typeface="+mj-lt"/>
            </a:endParaRPr>
          </a:p>
        </p:txBody>
      </p:sp>
      <p:sp>
        <p:nvSpPr>
          <p:cNvPr id="2" name="1 Rectángulo"/>
          <p:cNvSpPr/>
          <p:nvPr/>
        </p:nvSpPr>
        <p:spPr>
          <a:xfrm>
            <a:off x="228600" y="4746703"/>
            <a:ext cx="6477000" cy="1508105"/>
          </a:xfrm>
          <a:prstGeom prst="rect">
            <a:avLst/>
          </a:prstGeom>
        </p:spPr>
        <p:txBody>
          <a:bodyPr wrap="square">
            <a:spAutoFit/>
          </a:bodyPr>
          <a:lstStyle/>
          <a:p>
            <a:pPr marL="261938" indent="-261938" algn="just">
              <a:spcBef>
                <a:spcPts val="600"/>
              </a:spcBef>
              <a:spcAft>
                <a:spcPts val="600"/>
              </a:spcAft>
              <a:buClr>
                <a:srgbClr val="FF0000"/>
              </a:buClr>
              <a:buFont typeface="Wingdings" pitchFamily="2" charset="2"/>
              <a:buChar char="ü"/>
            </a:pPr>
            <a:r>
              <a:rPr lang="es-PE" sz="2400" b="1" dirty="0">
                <a:solidFill>
                  <a:srgbClr val="595959"/>
                </a:solidFill>
                <a:latin typeface="+mj-lt"/>
                <a:ea typeface="Verdana" pitchFamily="34" charset="0"/>
                <a:cs typeface="Verdana" pitchFamily="34" charset="0"/>
              </a:rPr>
              <a:t>Al colocar los electrodos use siempre guantes.</a:t>
            </a:r>
          </a:p>
          <a:p>
            <a:pPr marL="261938" indent="-261938" algn="just">
              <a:spcBef>
                <a:spcPts val="600"/>
              </a:spcBef>
              <a:spcAft>
                <a:spcPts val="600"/>
              </a:spcAft>
              <a:buClr>
                <a:srgbClr val="FF0000"/>
              </a:buClr>
              <a:buFont typeface="Wingdings" pitchFamily="2" charset="2"/>
              <a:buChar char="ü"/>
            </a:pPr>
            <a:r>
              <a:rPr lang="es-PE" sz="2400" b="1" dirty="0">
                <a:solidFill>
                  <a:srgbClr val="595959"/>
                </a:solidFill>
                <a:latin typeface="+mj-lt"/>
                <a:ea typeface="Verdana" pitchFamily="34" charset="0"/>
                <a:cs typeface="Verdana" pitchFamily="34" charset="0"/>
              </a:rPr>
              <a:t>La tenaza deberá estar aislada y bajo tensión.</a:t>
            </a:r>
          </a:p>
          <a:p>
            <a:pPr marL="261938" indent="-261938" algn="just">
              <a:spcBef>
                <a:spcPts val="600"/>
              </a:spcBef>
              <a:spcAft>
                <a:spcPts val="600"/>
              </a:spcAft>
              <a:buClr>
                <a:srgbClr val="FF0000"/>
              </a:buClr>
              <a:buFont typeface="Wingdings" pitchFamily="2" charset="2"/>
              <a:buChar char="ü"/>
            </a:pPr>
            <a:r>
              <a:rPr lang="es-MX" sz="2400" b="1" dirty="0">
                <a:solidFill>
                  <a:srgbClr val="595959"/>
                </a:solidFill>
                <a:latin typeface="+mj-lt"/>
                <a:ea typeface="Verdana" pitchFamily="34" charset="0"/>
                <a:cs typeface="Verdana" pitchFamily="34" charset="0"/>
              </a:rPr>
              <a:t>L</a:t>
            </a:r>
            <a:r>
              <a:rPr lang="es-PE" sz="2400" b="1" dirty="0">
                <a:solidFill>
                  <a:srgbClr val="595959"/>
                </a:solidFill>
                <a:latin typeface="+mj-lt"/>
                <a:ea typeface="Verdana" pitchFamily="34" charset="0"/>
                <a:cs typeface="Verdana" pitchFamily="34" charset="0"/>
              </a:rPr>
              <a:t>a ropa de trabajo deberá estar limpia y seca.</a:t>
            </a:r>
          </a:p>
        </p:txBody>
      </p:sp>
      <p:pic>
        <p:nvPicPr>
          <p:cNvPr id="8" name="Picture 6" descr="http://t1.gstatic.com/images?q=tbn:ANd9GcRo3xi024X0Otpr_5x92KwTP6WDg1wjaVcu8_kGNo_U_RGBl51q8vA5HJSsLg"/>
          <p:cNvPicPr>
            <a:picLocks noChangeAspect="1" noChangeArrowheads="1"/>
          </p:cNvPicPr>
          <p:nvPr/>
        </p:nvPicPr>
        <p:blipFill>
          <a:blip r:embed="rId5" cstate="email">
            <a:extLst>
              <a:ext uri="{28A0092B-C50C-407E-A947-70E740481C1C}">
                <a14:useLocalDpi xmlns:a14="http://schemas.microsoft.com/office/drawing/2010/main" val="0"/>
              </a:ext>
            </a:extLst>
          </a:blip>
          <a:srcRect l="4527" r="5508"/>
          <a:stretch>
            <a:fillRect/>
          </a:stretch>
        </p:blipFill>
        <p:spPr bwMode="auto">
          <a:xfrm>
            <a:off x="5715000" y="1676400"/>
            <a:ext cx="3267949" cy="257231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9" name="WordArt 14"/>
          <p:cNvSpPr>
            <a:spLocks noChangeArrowheads="1" noChangeShapeType="1" noTextEdit="1"/>
          </p:cNvSpPr>
          <p:nvPr/>
        </p:nvSpPr>
        <p:spPr bwMode="auto">
          <a:xfrm rot="-1550903">
            <a:off x="6575730" y="3440560"/>
            <a:ext cx="1563687" cy="1431925"/>
          </a:xfrm>
          <a:prstGeom prst="rect">
            <a:avLst/>
          </a:prstGeom>
        </p:spPr>
        <p:txBody>
          <a:bodyPr wrap="none" fromWordArt="1">
            <a:prstTxWarp prst="textSlantUp">
              <a:avLst>
                <a:gd name="adj" fmla="val 32056"/>
              </a:avLst>
            </a:prstTxWarp>
          </a:bodyPr>
          <a:lstStyle/>
          <a:p>
            <a:r>
              <a:rPr lang="en-US" u="none" kern="10" dirty="0">
                <a:ln w="9525">
                  <a:solidFill>
                    <a:schemeClr val="tx1"/>
                  </a:solidFill>
                  <a:round/>
                  <a:headEnd/>
                  <a:tailEnd/>
                </a:ln>
                <a:solidFill>
                  <a:srgbClr val="CC0000"/>
                </a:solidFill>
                <a:effectLst>
                  <a:outerShdw dist="53882" dir="2700000" algn="ctr" rotWithShape="0">
                    <a:srgbClr val="9999FF">
                      <a:alpha val="79999"/>
                    </a:srgbClr>
                  </a:outerShdw>
                </a:effectLst>
                <a:latin typeface="Impact"/>
              </a:rPr>
              <a:t>NO!</a:t>
            </a:r>
          </a:p>
        </p:txBody>
      </p:sp>
      <p:sp>
        <p:nvSpPr>
          <p:cNvPr id="10" name="Rectángulo 9">
            <a:extLst>
              <a:ext uri="{FF2B5EF4-FFF2-40B4-BE49-F238E27FC236}">
                <a16:creationId xmlns:a16="http://schemas.microsoft.com/office/drawing/2014/main" id="{7A45AA8F-8F47-4427-9667-84B6B5AD296A}"/>
              </a:ext>
            </a:extLst>
          </p:cNvPr>
          <p:cNvSpPr/>
          <p:nvPr/>
        </p:nvSpPr>
        <p:spPr>
          <a:xfrm>
            <a:off x="76200" y="1143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1" name="Imagen 10">
            <a:extLst>
              <a:ext uri="{FF2B5EF4-FFF2-40B4-BE49-F238E27FC236}">
                <a16:creationId xmlns:a16="http://schemas.microsoft.com/office/drawing/2014/main" id="{39A68AF7-D794-41D3-93FD-54EE55800AE0}"/>
              </a:ext>
            </a:extLst>
          </p:cNvPr>
          <p:cNvPicPr>
            <a:picLocks noChangeAspect="1"/>
          </p:cNvPicPr>
          <p:nvPr/>
        </p:nvPicPr>
        <p:blipFill rotWithShape="1">
          <a:blip r:embed="rId6"/>
          <a:srcRect l="8824" t="17766" r="8824" b="10174"/>
          <a:stretch/>
        </p:blipFill>
        <p:spPr>
          <a:xfrm>
            <a:off x="228600" y="190187"/>
            <a:ext cx="1441661" cy="743482"/>
          </a:xfrm>
          <a:prstGeom prst="rect">
            <a:avLst/>
          </a:prstGeom>
        </p:spPr>
      </p:pic>
      <p:pic>
        <p:nvPicPr>
          <p:cNvPr id="3" name="Sonido grabado">
            <a:hlinkClick r:id="" action="ppaction://media"/>
            <a:extLst>
              <a:ext uri="{FF2B5EF4-FFF2-40B4-BE49-F238E27FC236}">
                <a16:creationId xmlns:a16="http://schemas.microsoft.com/office/drawing/2014/main" id="{12A2C3A4-219D-451D-A1B0-62CD5B3DA7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4963" y="5810814"/>
            <a:ext cx="609600" cy="609600"/>
          </a:xfrm>
          <a:prstGeom prst="rect">
            <a:avLst/>
          </a:prstGeom>
        </p:spPr>
      </p:pic>
    </p:spTree>
    <p:extLst>
      <p:ext uri="{BB962C8B-B14F-4D97-AF65-F5344CB8AC3E}">
        <p14:creationId xmlns:p14="http://schemas.microsoft.com/office/powerpoint/2010/main" val="24809031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670261" y="1268883"/>
            <a:ext cx="5983605" cy="382156"/>
          </a:xfrm>
          <a:prstGeom prst="rect">
            <a:avLst/>
          </a:prstGeom>
        </p:spPr>
        <p:txBody>
          <a:bodyPr vert="horz" wrap="square" lIns="0" tIns="12700" rIns="0" bIns="0" rtlCol="0">
            <a:spAutoFit/>
          </a:bodyPr>
          <a:lstStyle/>
          <a:p>
            <a:pPr marL="12700">
              <a:lnSpc>
                <a:spcPct val="100000"/>
              </a:lnSpc>
              <a:spcBef>
                <a:spcPts val="100"/>
              </a:spcBef>
            </a:pPr>
            <a:r>
              <a:rPr lang="es-MX" sz="2400" b="0" spc="-20" dirty="0">
                <a:latin typeface="Arial Black"/>
                <a:cs typeface="Arial Black"/>
              </a:rPr>
              <a:t>REFERENCIAS NORMATIVAS EPP</a:t>
            </a:r>
            <a:endParaRPr sz="2400" b="0" spc="-45" dirty="0">
              <a:latin typeface="Arial Black"/>
              <a:cs typeface="Arial Black"/>
            </a:endParaRPr>
          </a:p>
        </p:txBody>
      </p:sp>
      <p:sp>
        <p:nvSpPr>
          <p:cNvPr id="9" name="Rectángulo 8">
            <a:extLst>
              <a:ext uri="{FF2B5EF4-FFF2-40B4-BE49-F238E27FC236}">
                <a16:creationId xmlns:a16="http://schemas.microsoft.com/office/drawing/2014/main" id="{A16B682E-9033-4DE3-A1C7-5D1297AC9EBF}"/>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0" name="Imagen 9">
            <a:extLst>
              <a:ext uri="{FF2B5EF4-FFF2-40B4-BE49-F238E27FC236}">
                <a16:creationId xmlns:a16="http://schemas.microsoft.com/office/drawing/2014/main" id="{1FB01772-80AD-4ADD-AEBD-7D6DFCF13D98}"/>
              </a:ext>
            </a:extLst>
          </p:cNvPr>
          <p:cNvPicPr>
            <a:picLocks noChangeAspect="1"/>
          </p:cNvPicPr>
          <p:nvPr/>
        </p:nvPicPr>
        <p:blipFill rotWithShape="1">
          <a:blip r:embed="rId2"/>
          <a:srcRect l="8824" t="17766" r="8824" b="10174"/>
          <a:stretch/>
        </p:blipFill>
        <p:spPr>
          <a:xfrm>
            <a:off x="228600" y="190187"/>
            <a:ext cx="1441661" cy="743482"/>
          </a:xfrm>
          <a:prstGeom prst="rect">
            <a:avLst/>
          </a:prstGeom>
        </p:spPr>
      </p:pic>
      <p:sp>
        <p:nvSpPr>
          <p:cNvPr id="2" name="Rectángulo 1">
            <a:extLst>
              <a:ext uri="{FF2B5EF4-FFF2-40B4-BE49-F238E27FC236}">
                <a16:creationId xmlns:a16="http://schemas.microsoft.com/office/drawing/2014/main" id="{9DDF656E-1F3B-4277-B6B8-B5F17B6E1303}"/>
              </a:ext>
            </a:extLst>
          </p:cNvPr>
          <p:cNvSpPr/>
          <p:nvPr/>
        </p:nvSpPr>
        <p:spPr>
          <a:xfrm>
            <a:off x="571500" y="1892310"/>
            <a:ext cx="8001000" cy="4574586"/>
          </a:xfrm>
          <a:prstGeom prst="rect">
            <a:avLst/>
          </a:prstGeom>
        </p:spPr>
        <p:txBody>
          <a:bodyPr wrap="square">
            <a:spAutoFit/>
          </a:bodyPr>
          <a:lstStyle/>
          <a:p>
            <a:pPr marL="261938" indent="-261938" defTabSz="914400">
              <a:lnSpc>
                <a:spcPct val="90000"/>
              </a:lnSpc>
              <a:spcBef>
                <a:spcPts val="1200"/>
              </a:spcBef>
              <a:spcAft>
                <a:spcPts val="200"/>
              </a:spcAft>
              <a:buClr>
                <a:schemeClr val="accent1"/>
              </a:buClr>
              <a:buSzPct val="100000"/>
              <a:buFont typeface="Wingdings" panose="05000000000000000000" pitchFamily="2" charset="2"/>
              <a:buChar char="q"/>
            </a:pPr>
            <a:r>
              <a:rPr lang="es-ES" sz="1600" b="1" dirty="0">
                <a:solidFill>
                  <a:srgbClr val="595959"/>
                </a:solidFill>
              </a:rPr>
              <a:t>Careta de Soldar conforme a la Norma ANSI Z87.1. Norma para dispositivos de protección personal facial y ocular en el trabajo.</a:t>
            </a:r>
          </a:p>
          <a:p>
            <a:pPr marL="261938" indent="-261938" defTabSz="914400">
              <a:lnSpc>
                <a:spcPct val="90000"/>
              </a:lnSpc>
              <a:spcBef>
                <a:spcPts val="1200"/>
              </a:spcBef>
              <a:spcAft>
                <a:spcPts val="200"/>
              </a:spcAft>
              <a:buClr>
                <a:schemeClr val="accent1"/>
              </a:buClr>
              <a:buSzPct val="100000"/>
              <a:buFont typeface="Wingdings" panose="05000000000000000000" pitchFamily="2" charset="2"/>
              <a:buChar char="q"/>
            </a:pPr>
            <a:r>
              <a:rPr lang="es-MX" sz="1600" b="1" dirty="0">
                <a:solidFill>
                  <a:srgbClr val="595959"/>
                </a:solidFill>
              </a:rPr>
              <a:t>Respiradores conforme a la Norma OSHA 29 CFR 1910.134 Equipos de uso personal para protección respiratoria). </a:t>
            </a:r>
          </a:p>
          <a:p>
            <a:pPr marL="261938" indent="-261938" defTabSz="914400">
              <a:lnSpc>
                <a:spcPct val="90000"/>
              </a:lnSpc>
              <a:spcBef>
                <a:spcPts val="1200"/>
              </a:spcBef>
              <a:spcAft>
                <a:spcPts val="200"/>
              </a:spcAft>
              <a:buClr>
                <a:schemeClr val="accent1"/>
              </a:buClr>
              <a:buSzPct val="100000"/>
              <a:buFont typeface="Wingdings" panose="05000000000000000000" pitchFamily="2" charset="2"/>
              <a:buChar char="q"/>
            </a:pPr>
            <a:r>
              <a:rPr lang="es-MX" sz="1600" b="1" dirty="0">
                <a:solidFill>
                  <a:srgbClr val="595959"/>
                </a:solidFill>
              </a:rPr>
              <a:t>Casco conforme a la Norma ANSI/ISEA Z89.1-2009 y CSA Z94.1-2005</a:t>
            </a:r>
          </a:p>
          <a:p>
            <a:pPr marL="261938" indent="-261938" defTabSz="914400">
              <a:lnSpc>
                <a:spcPct val="90000"/>
              </a:lnSpc>
              <a:spcBef>
                <a:spcPts val="1200"/>
              </a:spcBef>
              <a:spcAft>
                <a:spcPts val="200"/>
              </a:spcAft>
              <a:buClr>
                <a:schemeClr val="accent1"/>
              </a:buClr>
              <a:buSzPct val="100000"/>
              <a:buFont typeface="Wingdings" panose="05000000000000000000" pitchFamily="2" charset="2"/>
              <a:buChar char="q"/>
            </a:pPr>
            <a:r>
              <a:rPr lang="es-MX" sz="1600" b="1" dirty="0">
                <a:solidFill>
                  <a:srgbClr val="595959"/>
                </a:solidFill>
              </a:rPr>
              <a:t>Tapones auditivos  conforme a la Norma ANSI S3.19-1974. Tasa de Reducción de Ruido (NRR) 25 dB.</a:t>
            </a:r>
          </a:p>
          <a:p>
            <a:pPr marL="261938" indent="-261938" defTabSz="914400">
              <a:lnSpc>
                <a:spcPct val="90000"/>
              </a:lnSpc>
              <a:spcBef>
                <a:spcPts val="1200"/>
              </a:spcBef>
              <a:spcAft>
                <a:spcPts val="200"/>
              </a:spcAft>
              <a:buClr>
                <a:schemeClr val="accent1"/>
              </a:buClr>
              <a:buSzPct val="100000"/>
              <a:buFont typeface="Wingdings" panose="05000000000000000000" pitchFamily="2" charset="2"/>
              <a:buChar char="q"/>
            </a:pPr>
            <a:r>
              <a:rPr lang="es-MX" sz="1600" b="1" dirty="0">
                <a:solidFill>
                  <a:srgbClr val="595959"/>
                </a:solidFill>
              </a:rPr>
              <a:t>Calzado de seguridad conforme a las normativas NTP-ISO 20345, EN ISO 20345 y ASTM F2413.</a:t>
            </a:r>
          </a:p>
          <a:p>
            <a:pPr marL="261938" indent="-261938" defTabSz="914400">
              <a:lnSpc>
                <a:spcPct val="90000"/>
              </a:lnSpc>
              <a:spcBef>
                <a:spcPts val="1200"/>
              </a:spcBef>
              <a:spcAft>
                <a:spcPts val="200"/>
              </a:spcAft>
              <a:buClr>
                <a:schemeClr val="accent1"/>
              </a:buClr>
              <a:buSzPct val="100000"/>
              <a:buFont typeface="Wingdings" panose="05000000000000000000" pitchFamily="2" charset="2"/>
              <a:buChar char="q"/>
            </a:pPr>
            <a:r>
              <a:rPr lang="es-MX" sz="1600" b="1" dirty="0">
                <a:solidFill>
                  <a:srgbClr val="595959"/>
                </a:solidFill>
              </a:rPr>
              <a:t>Guantes de protección contra el riesgo mecánico conforme a las normativas EN 420:2003+A1:2009, UNE-EN 388:2016+A1:2018.</a:t>
            </a:r>
          </a:p>
          <a:p>
            <a:pPr marL="261938" indent="-261938" defTabSz="914400">
              <a:lnSpc>
                <a:spcPct val="90000"/>
              </a:lnSpc>
              <a:spcBef>
                <a:spcPts val="1200"/>
              </a:spcBef>
              <a:spcAft>
                <a:spcPts val="200"/>
              </a:spcAft>
              <a:buClr>
                <a:schemeClr val="accent1"/>
              </a:buClr>
              <a:buSzPct val="100000"/>
              <a:buFont typeface="Wingdings" panose="05000000000000000000" pitchFamily="2" charset="2"/>
              <a:buChar char="q"/>
            </a:pPr>
            <a:r>
              <a:rPr lang="es-MX" sz="1600" b="1" dirty="0">
                <a:solidFill>
                  <a:srgbClr val="595959"/>
                </a:solidFill>
              </a:rPr>
              <a:t> Mandil, casaca y polainas de cuero conforme a las normativas UNE-EN ISO 13668:2013 Ropa de protección. Requisitos generales, UNE-EN ISO 11611:2015: “Ropa de protección utilizada durante el soldeo y procesos afines”.</a:t>
            </a:r>
          </a:p>
          <a:p>
            <a:endParaRPr lang="es-PE" dirty="0"/>
          </a:p>
        </p:txBody>
      </p:sp>
      <p:pic>
        <p:nvPicPr>
          <p:cNvPr id="6" name="Gráfico 5" descr="Marca de verificación">
            <a:extLst>
              <a:ext uri="{FF2B5EF4-FFF2-40B4-BE49-F238E27FC236}">
                <a16:creationId xmlns:a16="http://schemas.microsoft.com/office/drawing/2014/main" id="{E33C9EF9-C7D9-4D09-9EED-2B3849745D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1913853"/>
            <a:ext cx="156699" cy="156699"/>
          </a:xfrm>
          <a:prstGeom prst="rect">
            <a:avLst/>
          </a:prstGeom>
        </p:spPr>
      </p:pic>
      <p:pic>
        <p:nvPicPr>
          <p:cNvPr id="8" name="Gráfico 7" descr="Marca de verificación">
            <a:extLst>
              <a:ext uri="{FF2B5EF4-FFF2-40B4-BE49-F238E27FC236}">
                <a16:creationId xmlns:a16="http://schemas.microsoft.com/office/drawing/2014/main" id="{09A03ACA-8E8D-469D-AA7A-C342F5067A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639" y="2547606"/>
            <a:ext cx="156699" cy="156699"/>
          </a:xfrm>
          <a:prstGeom prst="rect">
            <a:avLst/>
          </a:prstGeom>
        </p:spPr>
      </p:pic>
      <p:pic>
        <p:nvPicPr>
          <p:cNvPr id="11" name="Gráfico 10" descr="Marca de verificación">
            <a:extLst>
              <a:ext uri="{FF2B5EF4-FFF2-40B4-BE49-F238E27FC236}">
                <a16:creationId xmlns:a16="http://schemas.microsoft.com/office/drawing/2014/main" id="{986917FB-026C-42CE-B252-746C13AB6DA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639" y="3155452"/>
            <a:ext cx="156699" cy="156699"/>
          </a:xfrm>
          <a:prstGeom prst="rect">
            <a:avLst/>
          </a:prstGeom>
        </p:spPr>
      </p:pic>
      <p:pic>
        <p:nvPicPr>
          <p:cNvPr id="12" name="Gráfico 11" descr="Marca de verificación">
            <a:extLst>
              <a:ext uri="{FF2B5EF4-FFF2-40B4-BE49-F238E27FC236}">
                <a16:creationId xmlns:a16="http://schemas.microsoft.com/office/drawing/2014/main" id="{35BBD2DA-5C97-44F1-9DC3-EFA7DA7E3F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639" y="3564305"/>
            <a:ext cx="156699" cy="156699"/>
          </a:xfrm>
          <a:prstGeom prst="rect">
            <a:avLst/>
          </a:prstGeom>
        </p:spPr>
      </p:pic>
      <p:pic>
        <p:nvPicPr>
          <p:cNvPr id="13" name="Gráfico 12" descr="Marca de verificación">
            <a:extLst>
              <a:ext uri="{FF2B5EF4-FFF2-40B4-BE49-F238E27FC236}">
                <a16:creationId xmlns:a16="http://schemas.microsoft.com/office/drawing/2014/main" id="{CD22BFC1-1CF4-4F54-931B-B0D356E6CA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639" y="4179603"/>
            <a:ext cx="156699" cy="156699"/>
          </a:xfrm>
          <a:prstGeom prst="rect">
            <a:avLst/>
          </a:prstGeom>
        </p:spPr>
      </p:pic>
      <p:pic>
        <p:nvPicPr>
          <p:cNvPr id="14" name="Gráfico 13" descr="Marca de verificación">
            <a:extLst>
              <a:ext uri="{FF2B5EF4-FFF2-40B4-BE49-F238E27FC236}">
                <a16:creationId xmlns:a16="http://schemas.microsoft.com/office/drawing/2014/main" id="{D43E64C0-E8D6-4C98-A6BF-853B2A25FE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639" y="4787449"/>
            <a:ext cx="156699" cy="156699"/>
          </a:xfrm>
          <a:prstGeom prst="rect">
            <a:avLst/>
          </a:prstGeom>
        </p:spPr>
      </p:pic>
      <p:pic>
        <p:nvPicPr>
          <p:cNvPr id="15" name="Gráfico 14" descr="Marca de verificación">
            <a:extLst>
              <a:ext uri="{FF2B5EF4-FFF2-40B4-BE49-F238E27FC236}">
                <a16:creationId xmlns:a16="http://schemas.microsoft.com/office/drawing/2014/main" id="{03D9F3EB-EA3E-4AA3-8597-BF00D9F398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5410200"/>
            <a:ext cx="156699" cy="156699"/>
          </a:xfrm>
          <a:prstGeom prst="rect">
            <a:avLst/>
          </a:prstGeom>
        </p:spPr>
      </p:pic>
    </p:spTree>
    <p:extLst>
      <p:ext uri="{BB962C8B-B14F-4D97-AF65-F5344CB8AC3E}">
        <p14:creationId xmlns:p14="http://schemas.microsoft.com/office/powerpoint/2010/main" val="1987179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2286000" y="520774"/>
            <a:ext cx="6248400" cy="743482"/>
          </a:xfrm>
        </p:spPr>
        <p:txBody>
          <a:bodyPr>
            <a:normAutofit/>
          </a:bodyPr>
          <a:lstStyle/>
          <a:p>
            <a:pPr algn="l" eaLnBrk="1" hangingPunct="1"/>
            <a:r>
              <a:rPr lang="es-PE" dirty="0">
                <a:solidFill>
                  <a:schemeClr val="tx1"/>
                </a:solidFill>
                <a:latin typeface="Arial Black" panose="020B0A04020102020204" pitchFamily="34" charset="0"/>
              </a:rPr>
              <a:t>ESMERILADO Y PICADO DE ESCORIA</a:t>
            </a:r>
          </a:p>
        </p:txBody>
      </p:sp>
      <p:sp>
        <p:nvSpPr>
          <p:cNvPr id="4100" name="Rectangle 4"/>
          <p:cNvSpPr>
            <a:spLocks noGrp="1" noChangeArrowheads="1"/>
          </p:cNvSpPr>
          <p:nvPr>
            <p:ph idx="1"/>
          </p:nvPr>
        </p:nvSpPr>
        <p:spPr>
          <a:xfrm>
            <a:off x="457200" y="1378858"/>
            <a:ext cx="4953000" cy="4958368"/>
          </a:xfrm>
        </p:spPr>
        <p:txBody>
          <a:bodyPr/>
          <a:lstStyle/>
          <a:p>
            <a:pPr marL="12700" indent="0" algn="just" eaLnBrk="1" hangingPunct="1">
              <a:spcBef>
                <a:spcPts val="600"/>
              </a:spcBef>
              <a:spcAft>
                <a:spcPts val="600"/>
              </a:spcAft>
              <a:buClr>
                <a:srgbClr val="FF0000"/>
              </a:buClr>
              <a:buNone/>
              <a:defRPr/>
            </a:pPr>
            <a:r>
              <a:rPr lang="es-MX" sz="2800" b="1" dirty="0">
                <a:latin typeface="+mj-lt"/>
                <a:ea typeface="Verdana" pitchFamily="34" charset="0"/>
                <a:cs typeface="Verdana" pitchFamily="34" charset="0"/>
              </a:rPr>
              <a:t>Recomendaciones:</a:t>
            </a:r>
          </a:p>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Revise las conexiones a tierra y el estado de los cables.</a:t>
            </a:r>
          </a:p>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Use gafas o pantalla de protección y guantes.</a:t>
            </a:r>
          </a:p>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Use el respirador adecuado.</a:t>
            </a:r>
          </a:p>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Utilice la muela adecuada (disco) y rectifíquela para evitar vibraciones.</a:t>
            </a:r>
          </a:p>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No apriete en exceso las tuercas.</a:t>
            </a:r>
          </a:p>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Deje enfriar la escoria antes de manipularla.</a:t>
            </a:r>
          </a:p>
          <a:p>
            <a:pPr marL="355600" algn="just" eaLnBrk="1" hangingPunct="1">
              <a:spcBef>
                <a:spcPts val="600"/>
              </a:spcBef>
              <a:spcAft>
                <a:spcPts val="600"/>
              </a:spcAft>
              <a:buClr>
                <a:srgbClr val="FF0000"/>
              </a:buClr>
              <a:buFont typeface="Wingdings" pitchFamily="2" charset="2"/>
              <a:buChar char="ü"/>
              <a:defRPr/>
            </a:pPr>
            <a:endParaRPr lang="es-MX" sz="2400" dirty="0">
              <a:latin typeface="+mj-lt"/>
              <a:ea typeface="Verdana" pitchFamily="34" charset="0"/>
              <a:cs typeface="Verdana" pitchFamily="34" charset="0"/>
            </a:endParaRPr>
          </a:p>
          <a:p>
            <a:pPr algn="just" eaLnBrk="1" hangingPunct="1">
              <a:buClr>
                <a:srgbClr val="FF0000"/>
              </a:buClr>
              <a:buFont typeface="Wingdings" pitchFamily="2" charset="2"/>
              <a:buChar char="ü"/>
            </a:pPr>
            <a:endParaRPr lang="es-PE" sz="2400" dirty="0">
              <a:latin typeface="+mj-lt"/>
            </a:endParaRPr>
          </a:p>
          <a:p>
            <a:pPr algn="just" eaLnBrk="1" hangingPunct="1">
              <a:buClr>
                <a:srgbClr val="FF0000"/>
              </a:buClr>
              <a:buFont typeface="Wingdings" pitchFamily="2" charset="2"/>
              <a:buChar char="ü"/>
            </a:pPr>
            <a:endParaRPr lang="es-PE" sz="2400" dirty="0">
              <a:latin typeface="+mj-lt"/>
            </a:endParaRPr>
          </a:p>
        </p:txBody>
      </p:sp>
      <p:pic>
        <p:nvPicPr>
          <p:cNvPr id="5" name="Picture 5" descr="Amolado">
            <a:extLst>
              <a:ext uri="{FF2B5EF4-FFF2-40B4-BE49-F238E27FC236}">
                <a16:creationId xmlns:a16="http://schemas.microsoft.com/office/drawing/2014/main" id="{5D66C924-9057-46CE-8D6C-CCFE32C73B8A}"/>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4531"/>
          <a:stretch/>
        </p:blipFill>
        <p:spPr bwMode="auto">
          <a:xfrm>
            <a:off x="5816104" y="1981200"/>
            <a:ext cx="2870696" cy="389236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9FD8B7F3-84C2-431B-91F9-9CD511E752D5}"/>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AED41580-0867-4F6B-BEA1-0A5BF226A392}"/>
              </a:ext>
            </a:extLst>
          </p:cNvPr>
          <p:cNvPicPr>
            <a:picLocks noChangeAspect="1"/>
          </p:cNvPicPr>
          <p:nvPr/>
        </p:nvPicPr>
        <p:blipFill rotWithShape="1">
          <a:blip r:embed="rId6"/>
          <a:srcRect l="8824" t="17766" r="8824" b="10174"/>
          <a:stretch/>
        </p:blipFill>
        <p:spPr>
          <a:xfrm>
            <a:off x="304800" y="228600"/>
            <a:ext cx="1441661" cy="743482"/>
          </a:xfrm>
          <a:prstGeom prst="rect">
            <a:avLst/>
          </a:prstGeom>
        </p:spPr>
      </p:pic>
      <p:pic>
        <p:nvPicPr>
          <p:cNvPr id="2" name="Sonido grabado">
            <a:hlinkClick r:id="" action="ppaction://media"/>
            <a:extLst>
              <a:ext uri="{FF2B5EF4-FFF2-40B4-BE49-F238E27FC236}">
                <a16:creationId xmlns:a16="http://schemas.microsoft.com/office/drawing/2014/main" id="{9BB8397E-6407-4ECA-8B59-37E320B599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228600"/>
            <a:ext cx="609600" cy="609600"/>
          </a:xfrm>
          <a:prstGeom prst="rect">
            <a:avLst/>
          </a:prstGeom>
        </p:spPr>
      </p:pic>
    </p:spTree>
    <p:extLst>
      <p:ext uri="{BB962C8B-B14F-4D97-AF65-F5344CB8AC3E}">
        <p14:creationId xmlns:p14="http://schemas.microsoft.com/office/powerpoint/2010/main" val="3395928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idx="1"/>
          </p:nvPr>
        </p:nvSpPr>
        <p:spPr>
          <a:xfrm>
            <a:off x="304800" y="2057400"/>
            <a:ext cx="4724400" cy="4958368"/>
          </a:xfrm>
        </p:spPr>
        <p:txBody>
          <a:bodyPr/>
          <a:lstStyle/>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El equipo de oxicorte contará con válvulas antirretorno de llama en las dos líneas hacia los cilindros. Los elementos accesorios (tenazas, cables, uniones) deben estar en perfectas condiciones operativas, debiendo inspeccionarse las uniones o acoples y mangueras con agua y jabón a fin de detectar fugas.</a:t>
            </a:r>
          </a:p>
          <a:p>
            <a:pPr marL="355600" algn="just" eaLnBrk="1" hangingPunct="1">
              <a:spcBef>
                <a:spcPts val="600"/>
              </a:spcBef>
              <a:spcAft>
                <a:spcPts val="600"/>
              </a:spcAft>
              <a:buClr>
                <a:srgbClr val="FF0000"/>
              </a:buClr>
              <a:buFont typeface="Wingdings" pitchFamily="2" charset="2"/>
              <a:buChar char="ü"/>
              <a:defRPr/>
            </a:pPr>
            <a:endParaRPr lang="es-MX" sz="2400" dirty="0">
              <a:latin typeface="+mj-lt"/>
              <a:ea typeface="Verdana" pitchFamily="34" charset="0"/>
              <a:cs typeface="Verdana" pitchFamily="34" charset="0"/>
            </a:endParaRPr>
          </a:p>
          <a:p>
            <a:pPr marL="0" indent="0" algn="just" eaLnBrk="1" hangingPunct="1">
              <a:buNone/>
            </a:pPr>
            <a:endParaRPr lang="es-PE" sz="2400" dirty="0"/>
          </a:p>
          <a:p>
            <a:pPr marL="190500" indent="-190500" algn="just" eaLnBrk="1" hangingPunct="1"/>
            <a:endParaRPr lang="es-PE" sz="2400" dirty="0"/>
          </a:p>
        </p:txBody>
      </p:sp>
      <p:pic>
        <p:nvPicPr>
          <p:cNvPr id="7" name="Picture 2" descr="http://www.construsur.com.ar/media/news/89/Image/soldadura.gif"/>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9697" b="7695"/>
          <a:stretch/>
        </p:blipFill>
        <p:spPr bwMode="auto">
          <a:xfrm>
            <a:off x="5486400" y="1600200"/>
            <a:ext cx="3456383" cy="4324688"/>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D0B103A4-8C27-4FAB-9A79-AE49A4FFDAB9}"/>
              </a:ext>
            </a:extLst>
          </p:cNvPr>
          <p:cNvSpPr/>
          <p:nvPr/>
        </p:nvSpPr>
        <p:spPr>
          <a:xfrm>
            <a:off x="76200" y="1143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85831F25-2EE5-4EFE-B5F5-F59052DAA23E}"/>
              </a:ext>
            </a:extLst>
          </p:cNvPr>
          <p:cNvPicPr>
            <a:picLocks noChangeAspect="1"/>
          </p:cNvPicPr>
          <p:nvPr/>
        </p:nvPicPr>
        <p:blipFill rotWithShape="1">
          <a:blip r:embed="rId6"/>
          <a:srcRect l="8824" t="17766" r="8824" b="10174"/>
          <a:stretch/>
        </p:blipFill>
        <p:spPr>
          <a:xfrm>
            <a:off x="228600" y="190187"/>
            <a:ext cx="1441661" cy="743482"/>
          </a:xfrm>
          <a:prstGeom prst="rect">
            <a:avLst/>
          </a:prstGeom>
        </p:spPr>
      </p:pic>
      <p:sp>
        <p:nvSpPr>
          <p:cNvPr id="9" name="Rectangle 3">
            <a:extLst>
              <a:ext uri="{FF2B5EF4-FFF2-40B4-BE49-F238E27FC236}">
                <a16:creationId xmlns:a16="http://schemas.microsoft.com/office/drawing/2014/main" id="{32E08DF1-FF11-4333-98E6-6F816E123B73}"/>
              </a:ext>
            </a:extLst>
          </p:cNvPr>
          <p:cNvSpPr txBox="1">
            <a:spLocks noChangeArrowheads="1"/>
          </p:cNvSpPr>
          <p:nvPr/>
        </p:nvSpPr>
        <p:spPr>
          <a:xfrm>
            <a:off x="1629319" y="760117"/>
            <a:ext cx="6545943" cy="743482"/>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2400" b="1" kern="1200" spc="-50" baseline="0">
                <a:solidFill>
                  <a:schemeClr val="tx1">
                    <a:lumMod val="65000"/>
                    <a:lumOff val="35000"/>
                  </a:schemeClr>
                </a:solidFill>
                <a:latin typeface="+mj-lt"/>
                <a:ea typeface="+mj-ea"/>
                <a:cs typeface="+mj-cs"/>
              </a:defRPr>
            </a:lvl1pPr>
          </a:lstStyle>
          <a:p>
            <a:r>
              <a:rPr lang="es-PE" sz="3000" dirty="0">
                <a:solidFill>
                  <a:schemeClr val="tx1"/>
                </a:solidFill>
                <a:latin typeface="Arial Black" panose="020B0A04020102020204" pitchFamily="34" charset="0"/>
              </a:rPr>
              <a:t>EQUIPOS DE OXICORTE</a:t>
            </a:r>
          </a:p>
        </p:txBody>
      </p:sp>
      <p:pic>
        <p:nvPicPr>
          <p:cNvPr id="2" name="Sonido grabado">
            <a:hlinkClick r:id="" action="ppaction://media"/>
            <a:extLst>
              <a:ext uri="{FF2B5EF4-FFF2-40B4-BE49-F238E27FC236}">
                <a16:creationId xmlns:a16="http://schemas.microsoft.com/office/drawing/2014/main" id="{AD9015FD-4147-4F1B-858D-FC52F7B054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5620088"/>
            <a:ext cx="609600" cy="609600"/>
          </a:xfrm>
          <a:prstGeom prst="rect">
            <a:avLst/>
          </a:prstGeom>
        </p:spPr>
      </p:pic>
    </p:spTree>
    <p:extLst>
      <p:ext uri="{BB962C8B-B14F-4D97-AF65-F5344CB8AC3E}">
        <p14:creationId xmlns:p14="http://schemas.microsoft.com/office/powerpoint/2010/main" val="991063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ido grabado">
            <a:hlinkClick r:id="" action="ppaction://media"/>
            <a:extLst>
              <a:ext uri="{FF2B5EF4-FFF2-40B4-BE49-F238E27FC236}">
                <a16:creationId xmlns:a16="http://schemas.microsoft.com/office/drawing/2014/main" id="{DDE93E5C-C73D-4BB7-9D67-1EC64FE13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6493" y="1024040"/>
            <a:ext cx="609600" cy="609600"/>
          </a:xfrm>
          <a:prstGeom prst="rect">
            <a:avLst/>
          </a:prstGeom>
        </p:spPr>
      </p:pic>
      <p:sp>
        <p:nvSpPr>
          <p:cNvPr id="4099" name="Rectangle 3"/>
          <p:cNvSpPr>
            <a:spLocks noGrp="1" noChangeArrowheads="1"/>
          </p:cNvSpPr>
          <p:nvPr>
            <p:ph type="title"/>
          </p:nvPr>
        </p:nvSpPr>
        <p:spPr>
          <a:xfrm>
            <a:off x="2572990" y="252484"/>
            <a:ext cx="3675410" cy="743482"/>
          </a:xfrm>
        </p:spPr>
        <p:txBody>
          <a:bodyPr/>
          <a:lstStyle/>
          <a:p>
            <a:pPr algn="l" eaLnBrk="1" hangingPunct="1"/>
            <a:r>
              <a:rPr lang="es-PE" sz="3000" dirty="0">
                <a:solidFill>
                  <a:schemeClr val="tx1"/>
                </a:solidFill>
              </a:rPr>
              <a:t>GASES COMPRIMIDOS</a:t>
            </a:r>
          </a:p>
        </p:txBody>
      </p:sp>
      <p:grpSp>
        <p:nvGrpSpPr>
          <p:cNvPr id="7" name="Group 2"/>
          <p:cNvGrpSpPr/>
          <p:nvPr/>
        </p:nvGrpSpPr>
        <p:grpSpPr>
          <a:xfrm>
            <a:off x="585872" y="2556966"/>
            <a:ext cx="2744953" cy="3546683"/>
            <a:chOff x="226120" y="1688307"/>
            <a:chExt cx="3774380" cy="4257676"/>
          </a:xfrm>
        </p:grpSpPr>
        <p:pic>
          <p:nvPicPr>
            <p:cNvPr id="8"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1520" y="1688307"/>
              <a:ext cx="3735387" cy="3784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0"/>
            <p:cNvSpPr txBox="1">
              <a:spLocks noChangeArrowheads="1"/>
            </p:cNvSpPr>
            <p:nvPr/>
          </p:nvSpPr>
          <p:spPr bwMode="auto">
            <a:xfrm>
              <a:off x="869401" y="1910374"/>
              <a:ext cx="2305093" cy="669045"/>
            </a:xfrm>
            <a:prstGeom prst="rect">
              <a:avLst/>
            </a:prstGeom>
            <a:solidFill>
              <a:srgbClr val="FFFFFF"/>
            </a:solidFill>
            <a:ln w="9525">
              <a:solidFill>
                <a:schemeClr val="tx1"/>
              </a:solidFill>
              <a:miter lim="800000"/>
              <a:headEnd/>
              <a:tailEnd/>
            </a:ln>
          </p:spPr>
          <p:txBody>
            <a:bodyPr/>
            <a:lstStyle>
              <a:lvl1pPr>
                <a:defRPr sz="2000">
                  <a:solidFill>
                    <a:schemeClr val="tx1"/>
                  </a:solidFill>
                  <a:latin typeface="Lucida Sans Unicode" pitchFamily="34" charset="0"/>
                </a:defRPr>
              </a:lvl1pPr>
              <a:lvl2pPr marL="742950" indent="-285750">
                <a:defRPr sz="2000">
                  <a:solidFill>
                    <a:schemeClr val="tx1"/>
                  </a:solidFill>
                  <a:latin typeface="Lucida Sans Unicode" pitchFamily="34" charset="0"/>
                </a:defRPr>
              </a:lvl2pPr>
              <a:lvl3pPr marL="1143000" indent="-228600">
                <a:defRPr sz="2000">
                  <a:solidFill>
                    <a:schemeClr val="tx1"/>
                  </a:solidFill>
                  <a:latin typeface="Lucida Sans Unicode" pitchFamily="34" charset="0"/>
                </a:defRPr>
              </a:lvl3pPr>
              <a:lvl4pPr marL="1600200" indent="-228600">
                <a:defRPr sz="2000">
                  <a:solidFill>
                    <a:schemeClr val="tx1"/>
                  </a:solidFill>
                  <a:latin typeface="Lucida Sans Unicode" pitchFamily="34" charset="0"/>
                </a:defRPr>
              </a:lvl4pPr>
              <a:lvl5pPr marL="2057400" indent="-228600">
                <a:defRPr sz="2000">
                  <a:solidFill>
                    <a:schemeClr val="tx1"/>
                  </a:solidFill>
                  <a:latin typeface="Lucida Sans Unicode" pitchFamily="34" charset="0"/>
                </a:defRPr>
              </a:lvl5pPr>
              <a:lvl6pPr marL="2514600" indent="-228600" algn="ctr" eaLnBrk="0" fontAlgn="base" hangingPunct="0">
                <a:spcBef>
                  <a:spcPct val="0"/>
                </a:spcBef>
                <a:spcAft>
                  <a:spcPct val="0"/>
                </a:spcAft>
                <a:defRPr sz="2000">
                  <a:solidFill>
                    <a:schemeClr val="tx1"/>
                  </a:solidFill>
                  <a:latin typeface="Lucida Sans Unicode" pitchFamily="34" charset="0"/>
                </a:defRPr>
              </a:lvl6pPr>
              <a:lvl7pPr marL="2971800" indent="-228600" algn="ctr" eaLnBrk="0" fontAlgn="base" hangingPunct="0">
                <a:spcBef>
                  <a:spcPct val="0"/>
                </a:spcBef>
                <a:spcAft>
                  <a:spcPct val="0"/>
                </a:spcAft>
                <a:defRPr sz="2000">
                  <a:solidFill>
                    <a:schemeClr val="tx1"/>
                  </a:solidFill>
                  <a:latin typeface="Lucida Sans Unicode" pitchFamily="34" charset="0"/>
                </a:defRPr>
              </a:lvl7pPr>
              <a:lvl8pPr marL="3429000" indent="-228600" algn="ctr" eaLnBrk="0" fontAlgn="base" hangingPunct="0">
                <a:spcBef>
                  <a:spcPct val="0"/>
                </a:spcBef>
                <a:spcAft>
                  <a:spcPct val="0"/>
                </a:spcAft>
                <a:defRPr sz="2000">
                  <a:solidFill>
                    <a:schemeClr val="tx1"/>
                  </a:solidFill>
                  <a:latin typeface="Lucida Sans Unicode" pitchFamily="34" charset="0"/>
                </a:defRPr>
              </a:lvl8pPr>
              <a:lvl9pPr marL="3886200" indent="-228600" algn="ctr" eaLnBrk="0" fontAlgn="base" hangingPunct="0">
                <a:spcBef>
                  <a:spcPct val="0"/>
                </a:spcBef>
                <a:spcAft>
                  <a:spcPct val="0"/>
                </a:spcAft>
                <a:defRPr sz="2000">
                  <a:solidFill>
                    <a:schemeClr val="tx1"/>
                  </a:solidFill>
                  <a:latin typeface="Lucida Sans Unicode" pitchFamily="34" charset="0"/>
                </a:defRPr>
              </a:lvl9pPr>
            </a:lstStyle>
            <a:p>
              <a:pPr algn="ctr"/>
              <a:r>
                <a:rPr lang="en-US" sz="800" b="1" u="none" dirty="0">
                  <a:latin typeface="+mn-lt"/>
                </a:rPr>
                <a:t>PROHIBIDO FUMAR</a:t>
              </a:r>
            </a:p>
            <a:p>
              <a:pPr algn="ctr"/>
              <a:r>
                <a:rPr lang="en-US" sz="800" b="1" u="none" dirty="0">
                  <a:latin typeface="+mn-lt"/>
                </a:rPr>
                <a:t>HACER LLAMA ABIERTA</a:t>
              </a:r>
            </a:p>
            <a:p>
              <a:pPr algn="ctr"/>
              <a:r>
                <a:rPr lang="en-US" sz="800" b="1" u="none" dirty="0">
                  <a:latin typeface="+mn-lt"/>
                </a:rPr>
                <a:t>REALIZAR TRABAJOS EN CALIENTE</a:t>
              </a:r>
            </a:p>
          </p:txBody>
        </p:sp>
        <p:sp>
          <p:nvSpPr>
            <p:cNvPr id="10" name="Text Box 17"/>
            <p:cNvSpPr txBox="1">
              <a:spLocks noChangeArrowheads="1"/>
            </p:cNvSpPr>
            <p:nvPr/>
          </p:nvSpPr>
          <p:spPr bwMode="auto">
            <a:xfrm>
              <a:off x="226120" y="5484020"/>
              <a:ext cx="3774380" cy="461963"/>
            </a:xfrm>
            <a:prstGeom prst="rect">
              <a:avLst/>
            </a:prstGeom>
            <a:solidFill>
              <a:srgbClr val="FFCC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Lucida Sans Unicode" pitchFamily="34" charset="0"/>
                </a:defRPr>
              </a:lvl1pPr>
              <a:lvl2pPr marL="742950" indent="-285750">
                <a:defRPr sz="2000">
                  <a:solidFill>
                    <a:schemeClr val="tx1"/>
                  </a:solidFill>
                  <a:latin typeface="Lucida Sans Unicode" pitchFamily="34" charset="0"/>
                </a:defRPr>
              </a:lvl2pPr>
              <a:lvl3pPr marL="1143000" indent="-228600">
                <a:defRPr sz="2000">
                  <a:solidFill>
                    <a:schemeClr val="tx1"/>
                  </a:solidFill>
                  <a:latin typeface="Lucida Sans Unicode" pitchFamily="34" charset="0"/>
                </a:defRPr>
              </a:lvl3pPr>
              <a:lvl4pPr marL="1600200" indent="-228600">
                <a:defRPr sz="2000">
                  <a:solidFill>
                    <a:schemeClr val="tx1"/>
                  </a:solidFill>
                  <a:latin typeface="Lucida Sans Unicode" pitchFamily="34" charset="0"/>
                </a:defRPr>
              </a:lvl4pPr>
              <a:lvl5pPr marL="2057400" indent="-228600">
                <a:defRPr sz="2000">
                  <a:solidFill>
                    <a:schemeClr val="tx1"/>
                  </a:solidFill>
                  <a:latin typeface="Lucida Sans Unicode" pitchFamily="34" charset="0"/>
                </a:defRPr>
              </a:lvl5pPr>
              <a:lvl6pPr marL="2514600" indent="-228600" algn="ctr" eaLnBrk="0" fontAlgn="base" hangingPunct="0">
                <a:spcBef>
                  <a:spcPct val="0"/>
                </a:spcBef>
                <a:spcAft>
                  <a:spcPct val="0"/>
                </a:spcAft>
                <a:defRPr sz="2000">
                  <a:solidFill>
                    <a:schemeClr val="tx1"/>
                  </a:solidFill>
                  <a:latin typeface="Lucida Sans Unicode" pitchFamily="34" charset="0"/>
                </a:defRPr>
              </a:lvl6pPr>
              <a:lvl7pPr marL="2971800" indent="-228600" algn="ctr" eaLnBrk="0" fontAlgn="base" hangingPunct="0">
                <a:spcBef>
                  <a:spcPct val="0"/>
                </a:spcBef>
                <a:spcAft>
                  <a:spcPct val="0"/>
                </a:spcAft>
                <a:defRPr sz="2000">
                  <a:solidFill>
                    <a:schemeClr val="tx1"/>
                  </a:solidFill>
                  <a:latin typeface="Lucida Sans Unicode" pitchFamily="34" charset="0"/>
                </a:defRPr>
              </a:lvl7pPr>
              <a:lvl8pPr marL="3429000" indent="-228600" algn="ctr" eaLnBrk="0" fontAlgn="base" hangingPunct="0">
                <a:spcBef>
                  <a:spcPct val="0"/>
                </a:spcBef>
                <a:spcAft>
                  <a:spcPct val="0"/>
                </a:spcAft>
                <a:defRPr sz="2000">
                  <a:solidFill>
                    <a:schemeClr val="tx1"/>
                  </a:solidFill>
                  <a:latin typeface="Lucida Sans Unicode" pitchFamily="34" charset="0"/>
                </a:defRPr>
              </a:lvl8pPr>
              <a:lvl9pPr marL="3886200" indent="-228600" algn="ctr" eaLnBrk="0" fontAlgn="base" hangingPunct="0">
                <a:spcBef>
                  <a:spcPct val="0"/>
                </a:spcBef>
                <a:spcAft>
                  <a:spcPct val="0"/>
                </a:spcAft>
                <a:defRPr sz="2000">
                  <a:solidFill>
                    <a:schemeClr val="tx1"/>
                  </a:solidFill>
                  <a:latin typeface="Lucida Sans Unicode" pitchFamily="34" charset="0"/>
                </a:defRPr>
              </a:lvl9pPr>
            </a:lstStyle>
            <a:p>
              <a:pPr algn="ctr"/>
              <a:r>
                <a:rPr lang="es-PE" sz="2400" b="1" u="none" dirty="0"/>
                <a:t>Correcto</a:t>
              </a:r>
              <a:endParaRPr lang="en-US" sz="2400" b="1" u="none" dirty="0"/>
            </a:p>
          </p:txBody>
        </p:sp>
      </p:grpSp>
      <p:grpSp>
        <p:nvGrpSpPr>
          <p:cNvPr id="11" name="Group 1"/>
          <p:cNvGrpSpPr/>
          <p:nvPr/>
        </p:nvGrpSpPr>
        <p:grpSpPr>
          <a:xfrm>
            <a:off x="3495586" y="2555941"/>
            <a:ext cx="2832329" cy="3546684"/>
            <a:chOff x="4906963" y="1989138"/>
            <a:chExt cx="3756025" cy="4254501"/>
          </a:xfrm>
        </p:grpSpPr>
        <p:pic>
          <p:nvPicPr>
            <p:cNvPr id="12" name="Picture 1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932363" y="1989138"/>
              <a:ext cx="3717925" cy="3784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6"/>
            <p:cNvSpPr txBox="1">
              <a:spLocks noChangeArrowheads="1"/>
            </p:cNvSpPr>
            <p:nvPr/>
          </p:nvSpPr>
          <p:spPr bwMode="auto">
            <a:xfrm>
              <a:off x="4932364" y="1989139"/>
              <a:ext cx="2144541" cy="1393237"/>
            </a:xfrm>
            <a:prstGeom prst="rect">
              <a:avLst/>
            </a:prstGeom>
            <a:solidFill>
              <a:srgbClr val="FFFFFF"/>
            </a:solidFill>
            <a:ln w="9525">
              <a:solidFill>
                <a:srgbClr val="000000"/>
              </a:solidFill>
              <a:miter lim="800000"/>
              <a:headEnd/>
              <a:tailEnd/>
            </a:ln>
          </p:spPr>
          <p:txBody>
            <a:bodyPr/>
            <a:lstStyle>
              <a:lvl1pPr>
                <a:defRPr sz="2000">
                  <a:solidFill>
                    <a:schemeClr val="tx1"/>
                  </a:solidFill>
                  <a:latin typeface="Lucida Sans Unicode" pitchFamily="34" charset="0"/>
                </a:defRPr>
              </a:lvl1pPr>
              <a:lvl2pPr marL="742950" indent="-285750">
                <a:defRPr sz="2000">
                  <a:solidFill>
                    <a:schemeClr val="tx1"/>
                  </a:solidFill>
                  <a:latin typeface="Lucida Sans Unicode" pitchFamily="34" charset="0"/>
                </a:defRPr>
              </a:lvl2pPr>
              <a:lvl3pPr marL="1143000" indent="-228600">
                <a:defRPr sz="2000">
                  <a:solidFill>
                    <a:schemeClr val="tx1"/>
                  </a:solidFill>
                  <a:latin typeface="Lucida Sans Unicode" pitchFamily="34" charset="0"/>
                </a:defRPr>
              </a:lvl3pPr>
              <a:lvl4pPr marL="1600200" indent="-228600">
                <a:defRPr sz="2000">
                  <a:solidFill>
                    <a:schemeClr val="tx1"/>
                  </a:solidFill>
                  <a:latin typeface="Lucida Sans Unicode" pitchFamily="34" charset="0"/>
                </a:defRPr>
              </a:lvl4pPr>
              <a:lvl5pPr marL="2057400" indent="-228600">
                <a:defRPr sz="2000">
                  <a:solidFill>
                    <a:schemeClr val="tx1"/>
                  </a:solidFill>
                  <a:latin typeface="Lucida Sans Unicode" pitchFamily="34" charset="0"/>
                </a:defRPr>
              </a:lvl5pPr>
              <a:lvl6pPr marL="2514600" indent="-228600" algn="ctr" eaLnBrk="0" fontAlgn="base" hangingPunct="0">
                <a:spcBef>
                  <a:spcPct val="0"/>
                </a:spcBef>
                <a:spcAft>
                  <a:spcPct val="0"/>
                </a:spcAft>
                <a:defRPr sz="2000">
                  <a:solidFill>
                    <a:schemeClr val="tx1"/>
                  </a:solidFill>
                  <a:latin typeface="Lucida Sans Unicode" pitchFamily="34" charset="0"/>
                </a:defRPr>
              </a:lvl6pPr>
              <a:lvl7pPr marL="2971800" indent="-228600" algn="ctr" eaLnBrk="0" fontAlgn="base" hangingPunct="0">
                <a:spcBef>
                  <a:spcPct val="0"/>
                </a:spcBef>
                <a:spcAft>
                  <a:spcPct val="0"/>
                </a:spcAft>
                <a:defRPr sz="2000">
                  <a:solidFill>
                    <a:schemeClr val="tx1"/>
                  </a:solidFill>
                  <a:latin typeface="Lucida Sans Unicode" pitchFamily="34" charset="0"/>
                </a:defRPr>
              </a:lvl7pPr>
              <a:lvl8pPr marL="3429000" indent="-228600" algn="ctr" eaLnBrk="0" fontAlgn="base" hangingPunct="0">
                <a:spcBef>
                  <a:spcPct val="0"/>
                </a:spcBef>
                <a:spcAft>
                  <a:spcPct val="0"/>
                </a:spcAft>
                <a:defRPr sz="2000">
                  <a:solidFill>
                    <a:schemeClr val="tx1"/>
                  </a:solidFill>
                  <a:latin typeface="Lucida Sans Unicode" pitchFamily="34" charset="0"/>
                </a:defRPr>
              </a:lvl8pPr>
              <a:lvl9pPr marL="3886200" indent="-228600" algn="ctr" eaLnBrk="0" fontAlgn="base" hangingPunct="0">
                <a:spcBef>
                  <a:spcPct val="0"/>
                </a:spcBef>
                <a:spcAft>
                  <a:spcPct val="0"/>
                </a:spcAft>
                <a:defRPr sz="2000">
                  <a:solidFill>
                    <a:schemeClr val="tx1"/>
                  </a:solidFill>
                  <a:latin typeface="Lucida Sans Unicode" pitchFamily="34" charset="0"/>
                </a:defRPr>
              </a:lvl9pPr>
            </a:lstStyle>
            <a:p>
              <a:pPr algn="ctr">
                <a:lnSpc>
                  <a:spcPct val="110000"/>
                </a:lnSpc>
              </a:pPr>
              <a:r>
                <a:rPr lang="es-PE" sz="1200" b="1" u="none" dirty="0">
                  <a:latin typeface="Arial" charset="0"/>
                </a:rPr>
                <a:t>Almacenamiento inadecuado</a:t>
              </a:r>
              <a:endParaRPr lang="es-PE" sz="1000" b="1" u="none" dirty="0">
                <a:latin typeface="Arial" charset="0"/>
              </a:endParaRPr>
            </a:p>
            <a:p>
              <a:pPr algn="ctr">
                <a:lnSpc>
                  <a:spcPct val="110000"/>
                </a:lnSpc>
              </a:pPr>
              <a:r>
                <a:rPr lang="es-PE" sz="800" u="none" dirty="0">
                  <a:latin typeface="Arial" charset="0"/>
                </a:rPr>
                <a:t>Cilindros mal apilados.</a:t>
              </a:r>
            </a:p>
            <a:p>
              <a:pPr algn="ctr">
                <a:lnSpc>
                  <a:spcPct val="110000"/>
                </a:lnSpc>
              </a:pPr>
              <a:r>
                <a:rPr lang="es-PE" sz="800" u="none" dirty="0">
                  <a:latin typeface="Arial" charset="0"/>
                </a:rPr>
                <a:t>Sin casquete en la válvula</a:t>
              </a:r>
            </a:p>
            <a:p>
              <a:pPr algn="ctr">
                <a:lnSpc>
                  <a:spcPct val="110000"/>
                </a:lnSpc>
              </a:pPr>
              <a:r>
                <a:rPr lang="es-PE" sz="800" u="none" dirty="0">
                  <a:latin typeface="Arial" charset="0"/>
                </a:rPr>
                <a:t>Sin cadena.</a:t>
              </a:r>
            </a:p>
            <a:p>
              <a:pPr algn="ctr">
                <a:lnSpc>
                  <a:spcPct val="110000"/>
                </a:lnSpc>
              </a:pPr>
              <a:r>
                <a:rPr lang="es-PE" sz="800" u="none" dirty="0">
                  <a:latin typeface="Arial" charset="0"/>
                </a:rPr>
                <a:t>Sin protección contra el sol</a:t>
              </a:r>
              <a:r>
                <a:rPr lang="es-PE" sz="1000" u="none" dirty="0">
                  <a:latin typeface="Arial" charset="0"/>
                </a:rPr>
                <a:t>.</a:t>
              </a:r>
            </a:p>
          </p:txBody>
        </p:sp>
        <p:sp>
          <p:nvSpPr>
            <p:cNvPr id="14" name="Text Box 18"/>
            <p:cNvSpPr txBox="1">
              <a:spLocks noChangeArrowheads="1"/>
            </p:cNvSpPr>
            <p:nvPr/>
          </p:nvSpPr>
          <p:spPr bwMode="auto">
            <a:xfrm>
              <a:off x="4906963" y="5781676"/>
              <a:ext cx="3756025" cy="461963"/>
            </a:xfrm>
            <a:prstGeom prst="rect">
              <a:avLst/>
            </a:prstGeom>
            <a:solidFill>
              <a:srgbClr val="FFCC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Lucida Sans Unicode" pitchFamily="34" charset="0"/>
                </a:defRPr>
              </a:lvl1pPr>
              <a:lvl2pPr marL="742950" indent="-285750">
                <a:defRPr sz="2000">
                  <a:solidFill>
                    <a:schemeClr val="tx1"/>
                  </a:solidFill>
                  <a:latin typeface="Lucida Sans Unicode" pitchFamily="34" charset="0"/>
                </a:defRPr>
              </a:lvl2pPr>
              <a:lvl3pPr marL="1143000" indent="-228600">
                <a:defRPr sz="2000">
                  <a:solidFill>
                    <a:schemeClr val="tx1"/>
                  </a:solidFill>
                  <a:latin typeface="Lucida Sans Unicode" pitchFamily="34" charset="0"/>
                </a:defRPr>
              </a:lvl3pPr>
              <a:lvl4pPr marL="1600200" indent="-228600">
                <a:defRPr sz="2000">
                  <a:solidFill>
                    <a:schemeClr val="tx1"/>
                  </a:solidFill>
                  <a:latin typeface="Lucida Sans Unicode" pitchFamily="34" charset="0"/>
                </a:defRPr>
              </a:lvl4pPr>
              <a:lvl5pPr marL="2057400" indent="-228600">
                <a:defRPr sz="2000">
                  <a:solidFill>
                    <a:schemeClr val="tx1"/>
                  </a:solidFill>
                  <a:latin typeface="Lucida Sans Unicode" pitchFamily="34" charset="0"/>
                </a:defRPr>
              </a:lvl5pPr>
              <a:lvl6pPr marL="2514600" indent="-228600" algn="ctr" eaLnBrk="0" fontAlgn="base" hangingPunct="0">
                <a:spcBef>
                  <a:spcPct val="0"/>
                </a:spcBef>
                <a:spcAft>
                  <a:spcPct val="0"/>
                </a:spcAft>
                <a:defRPr sz="2000">
                  <a:solidFill>
                    <a:schemeClr val="tx1"/>
                  </a:solidFill>
                  <a:latin typeface="Lucida Sans Unicode" pitchFamily="34" charset="0"/>
                </a:defRPr>
              </a:lvl6pPr>
              <a:lvl7pPr marL="2971800" indent="-228600" algn="ctr" eaLnBrk="0" fontAlgn="base" hangingPunct="0">
                <a:spcBef>
                  <a:spcPct val="0"/>
                </a:spcBef>
                <a:spcAft>
                  <a:spcPct val="0"/>
                </a:spcAft>
                <a:defRPr sz="2000">
                  <a:solidFill>
                    <a:schemeClr val="tx1"/>
                  </a:solidFill>
                  <a:latin typeface="Lucida Sans Unicode" pitchFamily="34" charset="0"/>
                </a:defRPr>
              </a:lvl7pPr>
              <a:lvl8pPr marL="3429000" indent="-228600" algn="ctr" eaLnBrk="0" fontAlgn="base" hangingPunct="0">
                <a:spcBef>
                  <a:spcPct val="0"/>
                </a:spcBef>
                <a:spcAft>
                  <a:spcPct val="0"/>
                </a:spcAft>
                <a:defRPr sz="2000">
                  <a:solidFill>
                    <a:schemeClr val="tx1"/>
                  </a:solidFill>
                  <a:latin typeface="Lucida Sans Unicode" pitchFamily="34" charset="0"/>
                </a:defRPr>
              </a:lvl8pPr>
              <a:lvl9pPr marL="3886200" indent="-228600" algn="ctr" eaLnBrk="0" fontAlgn="base" hangingPunct="0">
                <a:spcBef>
                  <a:spcPct val="0"/>
                </a:spcBef>
                <a:spcAft>
                  <a:spcPct val="0"/>
                </a:spcAft>
                <a:defRPr sz="2000">
                  <a:solidFill>
                    <a:schemeClr val="tx1"/>
                  </a:solidFill>
                  <a:latin typeface="Lucida Sans Unicode" pitchFamily="34" charset="0"/>
                </a:defRPr>
              </a:lvl9pPr>
            </a:lstStyle>
            <a:p>
              <a:pPr algn="ctr"/>
              <a:r>
                <a:rPr lang="es-PE" sz="2400" b="1" u="none" dirty="0"/>
                <a:t>Incorrecto</a:t>
              </a:r>
              <a:endParaRPr lang="en-US" sz="2400" b="1" u="none" dirty="0"/>
            </a:p>
          </p:txBody>
        </p:sp>
      </p:grpSp>
      <p:sp>
        <p:nvSpPr>
          <p:cNvPr id="2" name="Rectángulo 1">
            <a:extLst>
              <a:ext uri="{FF2B5EF4-FFF2-40B4-BE49-F238E27FC236}">
                <a16:creationId xmlns:a16="http://schemas.microsoft.com/office/drawing/2014/main" id="{B6BE9552-0C3A-498A-A832-128852819ED5}"/>
              </a:ext>
            </a:extLst>
          </p:cNvPr>
          <p:cNvSpPr/>
          <p:nvPr/>
        </p:nvSpPr>
        <p:spPr>
          <a:xfrm>
            <a:off x="457200" y="1127890"/>
            <a:ext cx="5257800" cy="923330"/>
          </a:xfrm>
          <a:prstGeom prst="rect">
            <a:avLst/>
          </a:prstGeom>
        </p:spPr>
        <p:txBody>
          <a:bodyPr wrap="square">
            <a:spAutoFit/>
          </a:bodyPr>
          <a:lstStyle/>
          <a:p>
            <a:pPr marL="355600" algn="just">
              <a:spcBef>
                <a:spcPts val="600"/>
              </a:spcBef>
              <a:spcAft>
                <a:spcPts val="600"/>
              </a:spcAft>
              <a:buClr>
                <a:srgbClr val="FF0000"/>
              </a:buClr>
              <a:buFont typeface="Wingdings" pitchFamily="2" charset="2"/>
              <a:buChar char="ü"/>
              <a:defRPr/>
            </a:pPr>
            <a:r>
              <a:rPr lang="es-MX" dirty="0">
                <a:ea typeface="Verdana" pitchFamily="34" charset="0"/>
                <a:cs typeface="Verdana" pitchFamily="34" charset="0"/>
              </a:rPr>
              <a:t>Los cilindros cumplirán lo estipulado en el Procedimiento de Gases Comprimidos de la empresa. </a:t>
            </a:r>
          </a:p>
        </p:txBody>
      </p:sp>
      <p:sp>
        <p:nvSpPr>
          <p:cNvPr id="16" name="Rectángulo 15">
            <a:extLst>
              <a:ext uri="{FF2B5EF4-FFF2-40B4-BE49-F238E27FC236}">
                <a16:creationId xmlns:a16="http://schemas.microsoft.com/office/drawing/2014/main" id="{37F9EC51-EF17-401B-A429-062163513DCB}"/>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7" name="Imagen 16">
            <a:extLst>
              <a:ext uri="{FF2B5EF4-FFF2-40B4-BE49-F238E27FC236}">
                <a16:creationId xmlns:a16="http://schemas.microsoft.com/office/drawing/2014/main" id="{28484E62-7E92-4C7D-AE62-98587035F87B}"/>
              </a:ext>
            </a:extLst>
          </p:cNvPr>
          <p:cNvPicPr>
            <a:picLocks noChangeAspect="1"/>
          </p:cNvPicPr>
          <p:nvPr/>
        </p:nvPicPr>
        <p:blipFill rotWithShape="1">
          <a:blip r:embed="rId8"/>
          <a:srcRect l="8824" t="17766" r="8824" b="10174"/>
          <a:stretch/>
        </p:blipFill>
        <p:spPr>
          <a:xfrm>
            <a:off x="304800" y="228600"/>
            <a:ext cx="1441661" cy="743482"/>
          </a:xfrm>
          <a:prstGeom prst="rect">
            <a:avLst/>
          </a:prstGeom>
        </p:spPr>
      </p:pic>
      <p:grpSp>
        <p:nvGrpSpPr>
          <p:cNvPr id="18" name="Group 1">
            <a:extLst>
              <a:ext uri="{FF2B5EF4-FFF2-40B4-BE49-F238E27FC236}">
                <a16:creationId xmlns:a16="http://schemas.microsoft.com/office/drawing/2014/main" id="{49B0A685-DEDA-4BB2-98B1-73A1E0AC3380}"/>
              </a:ext>
            </a:extLst>
          </p:cNvPr>
          <p:cNvGrpSpPr/>
          <p:nvPr/>
        </p:nvGrpSpPr>
        <p:grpSpPr>
          <a:xfrm>
            <a:off x="6506121" y="2609779"/>
            <a:ext cx="2236901" cy="3546684"/>
            <a:chOff x="4910410" y="1619403"/>
            <a:chExt cx="3846141" cy="4494205"/>
          </a:xfrm>
        </p:grpSpPr>
        <p:pic>
          <p:nvPicPr>
            <p:cNvPr id="19" name="Picture 4">
              <a:extLst>
                <a:ext uri="{FF2B5EF4-FFF2-40B4-BE49-F238E27FC236}">
                  <a16:creationId xmlns:a16="http://schemas.microsoft.com/office/drawing/2014/main" id="{FC587D31-603B-453A-ACA2-AD990FD5279B}"/>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r="908" b="2205"/>
            <a:stretch>
              <a:fillRect/>
            </a:stretch>
          </p:blipFill>
          <p:spPr bwMode="auto">
            <a:xfrm>
              <a:off x="4932040" y="1619403"/>
              <a:ext cx="3802884" cy="37928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Text Box 11">
              <a:extLst>
                <a:ext uri="{FF2B5EF4-FFF2-40B4-BE49-F238E27FC236}">
                  <a16:creationId xmlns:a16="http://schemas.microsoft.com/office/drawing/2014/main" id="{2C1E9E34-BAD0-471E-B77A-73341090B82B}"/>
                </a:ext>
              </a:extLst>
            </p:cNvPr>
            <p:cNvSpPr txBox="1">
              <a:spLocks noChangeArrowheads="1"/>
            </p:cNvSpPr>
            <p:nvPr/>
          </p:nvSpPr>
          <p:spPr bwMode="auto">
            <a:xfrm>
              <a:off x="4910410" y="5468766"/>
              <a:ext cx="3846141" cy="644842"/>
            </a:xfrm>
            <a:prstGeom prst="rect">
              <a:avLst/>
            </a:prstGeom>
            <a:solidFill>
              <a:srgbClr val="FFCC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000">
                  <a:solidFill>
                    <a:schemeClr val="tx1"/>
                  </a:solidFill>
                  <a:latin typeface="Lucida Sans Unicode" pitchFamily="34" charset="0"/>
                </a:defRPr>
              </a:lvl1pPr>
              <a:lvl2pPr marL="742950" indent="-285750">
                <a:defRPr sz="2000">
                  <a:solidFill>
                    <a:schemeClr val="tx1"/>
                  </a:solidFill>
                  <a:latin typeface="Lucida Sans Unicode" pitchFamily="34" charset="0"/>
                </a:defRPr>
              </a:lvl2pPr>
              <a:lvl3pPr marL="1143000" indent="-228600">
                <a:defRPr sz="2000">
                  <a:solidFill>
                    <a:schemeClr val="tx1"/>
                  </a:solidFill>
                  <a:latin typeface="Lucida Sans Unicode" pitchFamily="34" charset="0"/>
                </a:defRPr>
              </a:lvl3pPr>
              <a:lvl4pPr marL="1600200" indent="-228600">
                <a:defRPr sz="2000">
                  <a:solidFill>
                    <a:schemeClr val="tx1"/>
                  </a:solidFill>
                  <a:latin typeface="Lucida Sans Unicode" pitchFamily="34" charset="0"/>
                </a:defRPr>
              </a:lvl4pPr>
              <a:lvl5pPr marL="2057400" indent="-228600">
                <a:defRPr sz="2000">
                  <a:solidFill>
                    <a:schemeClr val="tx1"/>
                  </a:solidFill>
                  <a:latin typeface="Lucida Sans Unicode" pitchFamily="34" charset="0"/>
                </a:defRPr>
              </a:lvl5pPr>
              <a:lvl6pPr marL="2514600" indent="-228600" algn="ctr" eaLnBrk="0" fontAlgn="base" hangingPunct="0">
                <a:spcBef>
                  <a:spcPct val="0"/>
                </a:spcBef>
                <a:spcAft>
                  <a:spcPct val="0"/>
                </a:spcAft>
                <a:defRPr sz="2000">
                  <a:solidFill>
                    <a:schemeClr val="tx1"/>
                  </a:solidFill>
                  <a:latin typeface="Lucida Sans Unicode" pitchFamily="34" charset="0"/>
                </a:defRPr>
              </a:lvl6pPr>
              <a:lvl7pPr marL="2971800" indent="-228600" algn="ctr" eaLnBrk="0" fontAlgn="base" hangingPunct="0">
                <a:spcBef>
                  <a:spcPct val="0"/>
                </a:spcBef>
                <a:spcAft>
                  <a:spcPct val="0"/>
                </a:spcAft>
                <a:defRPr sz="2000">
                  <a:solidFill>
                    <a:schemeClr val="tx1"/>
                  </a:solidFill>
                  <a:latin typeface="Lucida Sans Unicode" pitchFamily="34" charset="0"/>
                </a:defRPr>
              </a:lvl7pPr>
              <a:lvl8pPr marL="3429000" indent="-228600" algn="ctr" eaLnBrk="0" fontAlgn="base" hangingPunct="0">
                <a:spcBef>
                  <a:spcPct val="0"/>
                </a:spcBef>
                <a:spcAft>
                  <a:spcPct val="0"/>
                </a:spcAft>
                <a:defRPr sz="2000">
                  <a:solidFill>
                    <a:schemeClr val="tx1"/>
                  </a:solidFill>
                  <a:latin typeface="Lucida Sans Unicode" pitchFamily="34" charset="0"/>
                </a:defRPr>
              </a:lvl8pPr>
              <a:lvl9pPr marL="3886200" indent="-228600" algn="ctr" eaLnBrk="0" fontAlgn="base" hangingPunct="0">
                <a:spcBef>
                  <a:spcPct val="0"/>
                </a:spcBef>
                <a:spcAft>
                  <a:spcPct val="0"/>
                </a:spcAft>
                <a:defRPr sz="2000">
                  <a:solidFill>
                    <a:schemeClr val="tx1"/>
                  </a:solidFill>
                  <a:latin typeface="Lucida Sans Unicode" pitchFamily="34" charset="0"/>
                </a:defRPr>
              </a:lvl9pPr>
            </a:lstStyle>
            <a:p>
              <a:pPr algn="ctr"/>
              <a:r>
                <a:rPr lang="es-PE" sz="1400" b="1" u="none" dirty="0">
                  <a:latin typeface="Arial" charset="0"/>
                </a:rPr>
                <a:t>Carretillas para cilindros</a:t>
              </a:r>
            </a:p>
          </p:txBody>
        </p:sp>
      </p:grpSp>
      <p:pic>
        <p:nvPicPr>
          <p:cNvPr id="22" name="Picture 5">
            <a:extLst>
              <a:ext uri="{FF2B5EF4-FFF2-40B4-BE49-F238E27FC236}">
                <a16:creationId xmlns:a16="http://schemas.microsoft.com/office/drawing/2014/main" id="{FD2952BC-E23B-40CA-B216-ADF998CAF86C}"/>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804170" y="893664"/>
            <a:ext cx="1707860" cy="15586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736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ido grabado">
            <a:hlinkClick r:id="" action="ppaction://media"/>
            <a:extLst>
              <a:ext uri="{FF2B5EF4-FFF2-40B4-BE49-F238E27FC236}">
                <a16:creationId xmlns:a16="http://schemas.microsoft.com/office/drawing/2014/main" id="{695893C6-AA89-4828-8799-5F94CF45E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1111" y="5777931"/>
            <a:ext cx="609600" cy="609600"/>
          </a:xfrm>
          <a:prstGeom prst="rect">
            <a:avLst/>
          </a:prstGeom>
        </p:spPr>
      </p:pic>
      <p:sp>
        <p:nvSpPr>
          <p:cNvPr id="4099" name="Rectangle 3"/>
          <p:cNvSpPr>
            <a:spLocks noGrp="1" noChangeArrowheads="1"/>
          </p:cNvSpPr>
          <p:nvPr>
            <p:ph type="title"/>
          </p:nvPr>
        </p:nvSpPr>
        <p:spPr>
          <a:xfrm>
            <a:off x="2933700" y="769258"/>
            <a:ext cx="4495800" cy="743482"/>
          </a:xfrm>
        </p:spPr>
        <p:txBody>
          <a:bodyPr>
            <a:normAutofit/>
          </a:bodyPr>
          <a:lstStyle/>
          <a:p>
            <a:pPr algn="l" eaLnBrk="1" hangingPunct="1"/>
            <a:r>
              <a:rPr lang="es-PE" sz="2400" dirty="0">
                <a:solidFill>
                  <a:schemeClr val="tx1"/>
                </a:solidFill>
                <a:latin typeface="Arial Black" panose="020B0A04020102020204" pitchFamily="34" charset="0"/>
              </a:rPr>
              <a:t>MAQUINA DE SOLDAR</a:t>
            </a:r>
          </a:p>
        </p:txBody>
      </p:sp>
      <p:sp>
        <p:nvSpPr>
          <p:cNvPr id="4100" name="Rectangle 4"/>
          <p:cNvSpPr>
            <a:spLocks noGrp="1" noChangeArrowheads="1"/>
          </p:cNvSpPr>
          <p:nvPr>
            <p:ph idx="1"/>
          </p:nvPr>
        </p:nvSpPr>
        <p:spPr>
          <a:xfrm>
            <a:off x="238836" y="1975189"/>
            <a:ext cx="4343400" cy="4412342"/>
          </a:xfrm>
        </p:spPr>
        <p:txBody>
          <a:bodyPr>
            <a:normAutofit lnSpcReduction="10000"/>
          </a:bodyPr>
          <a:lstStyle/>
          <a:p>
            <a:pPr marL="355600" algn="just" eaLnBrk="1" hangingPunct="1">
              <a:spcBef>
                <a:spcPts val="600"/>
              </a:spcBef>
              <a:spcAft>
                <a:spcPts val="600"/>
              </a:spcAft>
              <a:buClr>
                <a:srgbClr val="FF0000"/>
              </a:buClr>
              <a:buFont typeface="Wingdings" pitchFamily="2" charset="2"/>
              <a:buChar char="ü"/>
              <a:defRPr/>
            </a:pPr>
            <a:r>
              <a:rPr lang="es-MX" sz="2000" dirty="0">
                <a:latin typeface="+mj-lt"/>
                <a:ea typeface="Verdana" pitchFamily="34" charset="0"/>
                <a:cs typeface="Verdana" pitchFamily="34" charset="0"/>
              </a:rPr>
              <a:t>Asegure el cable de ingreso de energía.</a:t>
            </a:r>
          </a:p>
          <a:p>
            <a:pPr marL="355600" algn="just" eaLnBrk="1" hangingPunct="1">
              <a:spcBef>
                <a:spcPts val="600"/>
              </a:spcBef>
              <a:spcAft>
                <a:spcPts val="600"/>
              </a:spcAft>
              <a:buClr>
                <a:srgbClr val="FF0000"/>
              </a:buClr>
              <a:buFont typeface="Wingdings" pitchFamily="2" charset="2"/>
              <a:buChar char="ü"/>
              <a:defRPr/>
            </a:pPr>
            <a:r>
              <a:rPr lang="es-MX" sz="2000" dirty="0">
                <a:latin typeface="+mj-lt"/>
                <a:ea typeface="Verdana" pitchFamily="34" charset="0"/>
                <a:cs typeface="Verdana" pitchFamily="34" charset="0"/>
              </a:rPr>
              <a:t>No deje la máquina conectada al finalizar los trabajos.</a:t>
            </a:r>
          </a:p>
          <a:p>
            <a:pPr marL="355600" algn="just" eaLnBrk="1" hangingPunct="1">
              <a:spcBef>
                <a:spcPts val="600"/>
              </a:spcBef>
              <a:spcAft>
                <a:spcPts val="600"/>
              </a:spcAft>
              <a:buClr>
                <a:srgbClr val="FF0000"/>
              </a:buClr>
              <a:buFont typeface="Wingdings" pitchFamily="2" charset="2"/>
              <a:buChar char="ü"/>
              <a:defRPr/>
            </a:pPr>
            <a:r>
              <a:rPr lang="es-MX" sz="2000" dirty="0">
                <a:latin typeface="+mj-lt"/>
                <a:ea typeface="Verdana" pitchFamily="34" charset="0"/>
                <a:cs typeface="Verdana" pitchFamily="34" charset="0"/>
              </a:rPr>
              <a:t>Fije el enchufe a la toma de energía ajustando el seguro correspondiente.</a:t>
            </a:r>
          </a:p>
          <a:p>
            <a:pPr marL="355600" algn="just" eaLnBrk="1" hangingPunct="1">
              <a:spcBef>
                <a:spcPts val="600"/>
              </a:spcBef>
              <a:spcAft>
                <a:spcPts val="600"/>
              </a:spcAft>
              <a:buClr>
                <a:srgbClr val="FF0000"/>
              </a:buClr>
              <a:buFont typeface="Wingdings" pitchFamily="2" charset="2"/>
              <a:buChar char="ü"/>
              <a:defRPr/>
            </a:pPr>
            <a:r>
              <a:rPr lang="es-MX" sz="2000" dirty="0">
                <a:latin typeface="+mj-lt"/>
                <a:ea typeface="Verdana" pitchFamily="34" charset="0"/>
                <a:cs typeface="Verdana" pitchFamily="34" charset="0"/>
              </a:rPr>
              <a:t>Deben contar con su respectiva línea a tierra.</a:t>
            </a:r>
          </a:p>
          <a:p>
            <a:pPr marL="355600" algn="just">
              <a:spcBef>
                <a:spcPts val="600"/>
              </a:spcBef>
              <a:spcAft>
                <a:spcPts val="600"/>
              </a:spcAft>
              <a:buClr>
                <a:srgbClr val="FF0000"/>
              </a:buClr>
              <a:buFont typeface="Wingdings" pitchFamily="2" charset="2"/>
              <a:buChar char="ü"/>
              <a:defRPr/>
            </a:pPr>
            <a:r>
              <a:rPr lang="es-MX" sz="2000" dirty="0">
                <a:latin typeface="+mj-lt"/>
                <a:ea typeface="Verdana" pitchFamily="34" charset="0"/>
              </a:rPr>
              <a:t>Apague la máquina antes de hacer reparaciones (aplique Aislamiento de Energía).</a:t>
            </a:r>
          </a:p>
          <a:p>
            <a:pPr marL="355600" algn="just">
              <a:spcBef>
                <a:spcPts val="600"/>
              </a:spcBef>
              <a:spcAft>
                <a:spcPts val="600"/>
              </a:spcAft>
              <a:buClr>
                <a:srgbClr val="FF0000"/>
              </a:buClr>
              <a:buFont typeface="Wingdings" pitchFamily="2" charset="2"/>
              <a:buChar char="ü"/>
              <a:defRPr/>
            </a:pPr>
            <a:r>
              <a:rPr lang="es-MX" sz="2000" dirty="0">
                <a:latin typeface="+mj-lt"/>
                <a:ea typeface="Verdana" pitchFamily="34" charset="0"/>
              </a:rPr>
              <a:t>Siga las reglas del fabricante sobre operación de interruptores y para hacer ajustes.</a:t>
            </a:r>
          </a:p>
          <a:p>
            <a:pPr marL="93662" indent="0" algn="just">
              <a:spcBef>
                <a:spcPts val="600"/>
              </a:spcBef>
              <a:spcAft>
                <a:spcPts val="600"/>
              </a:spcAft>
              <a:buClr>
                <a:srgbClr val="FF0000"/>
              </a:buClr>
              <a:buNone/>
              <a:defRPr/>
            </a:pPr>
            <a:endParaRPr lang="es-MX" sz="2000" dirty="0">
              <a:latin typeface="+mj-lt"/>
              <a:ea typeface="Verdana" pitchFamily="34" charset="0"/>
            </a:endParaRPr>
          </a:p>
          <a:p>
            <a:pPr marL="355600" algn="just" eaLnBrk="1" hangingPunct="1">
              <a:spcBef>
                <a:spcPts val="600"/>
              </a:spcBef>
              <a:spcAft>
                <a:spcPts val="600"/>
              </a:spcAft>
              <a:buClr>
                <a:srgbClr val="FF0000"/>
              </a:buClr>
              <a:buFont typeface="Wingdings" pitchFamily="2" charset="2"/>
              <a:buChar char="ü"/>
              <a:defRPr/>
            </a:pPr>
            <a:endParaRPr lang="es-MX" sz="2400" dirty="0">
              <a:latin typeface="+mj-lt"/>
              <a:ea typeface="Verdana" pitchFamily="34" charset="0"/>
              <a:cs typeface="Verdana" pitchFamily="34" charset="0"/>
            </a:endParaRPr>
          </a:p>
          <a:p>
            <a:pPr algn="just" eaLnBrk="1" hangingPunct="1">
              <a:buClr>
                <a:srgbClr val="FF0000"/>
              </a:buClr>
              <a:buNone/>
            </a:pPr>
            <a:endParaRPr lang="es-PE" sz="2400" dirty="0">
              <a:latin typeface="+mj-lt"/>
            </a:endParaRPr>
          </a:p>
          <a:p>
            <a:pPr algn="just" eaLnBrk="1" hangingPunct="1">
              <a:buClr>
                <a:srgbClr val="FF0000"/>
              </a:buClr>
              <a:buFont typeface="Wingdings" pitchFamily="2" charset="2"/>
              <a:buChar char="ü"/>
            </a:pPr>
            <a:endParaRPr lang="es-PE" sz="2400" dirty="0">
              <a:latin typeface="+mj-lt"/>
            </a:endParaRPr>
          </a:p>
        </p:txBody>
      </p:sp>
      <p:grpSp>
        <p:nvGrpSpPr>
          <p:cNvPr id="7" name="Group 1"/>
          <p:cNvGrpSpPr/>
          <p:nvPr/>
        </p:nvGrpSpPr>
        <p:grpSpPr>
          <a:xfrm>
            <a:off x="5005781" y="1975189"/>
            <a:ext cx="3730130" cy="3822645"/>
            <a:chOff x="19813" y="1858705"/>
            <a:chExt cx="3730130" cy="3822645"/>
          </a:xfrm>
        </p:grpSpPr>
        <p:pic>
          <p:nvPicPr>
            <p:cNvPr id="8" name="Picture 1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739" y="1916726"/>
              <a:ext cx="3633679" cy="376462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p:cNvSpPr/>
            <p:nvPr/>
          </p:nvSpPr>
          <p:spPr>
            <a:xfrm>
              <a:off x="19813" y="1858705"/>
              <a:ext cx="3669605" cy="612068"/>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
            <p:cNvSpPr txBox="1"/>
            <p:nvPr/>
          </p:nvSpPr>
          <p:spPr>
            <a:xfrm>
              <a:off x="437575" y="1980073"/>
              <a:ext cx="3312368" cy="369332"/>
            </a:xfrm>
            <a:prstGeom prst="rect">
              <a:avLst/>
            </a:prstGeom>
            <a:noFill/>
          </p:spPr>
          <p:txBody>
            <a:bodyPr wrap="square" rtlCol="0">
              <a:spAutoFit/>
            </a:bodyPr>
            <a:lstStyle/>
            <a:p>
              <a:pPr algn="ctr"/>
              <a:r>
                <a:rPr lang="es-PE" b="1" u="none" dirty="0"/>
                <a:t>Cable de ingreso de energía</a:t>
              </a:r>
              <a:endParaRPr lang="en-US" b="1" u="none" dirty="0"/>
            </a:p>
          </p:txBody>
        </p:sp>
      </p:grpSp>
      <p:sp>
        <p:nvSpPr>
          <p:cNvPr id="11" name="Rectángulo 10">
            <a:extLst>
              <a:ext uri="{FF2B5EF4-FFF2-40B4-BE49-F238E27FC236}">
                <a16:creationId xmlns:a16="http://schemas.microsoft.com/office/drawing/2014/main" id="{0F893F5C-EF0C-4F34-990A-A65EBA976E71}"/>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3" name="Imagen 12">
            <a:extLst>
              <a:ext uri="{FF2B5EF4-FFF2-40B4-BE49-F238E27FC236}">
                <a16:creationId xmlns:a16="http://schemas.microsoft.com/office/drawing/2014/main" id="{B78C773C-FB77-4D13-98E2-92F296D22F80}"/>
              </a:ext>
            </a:extLst>
          </p:cNvPr>
          <p:cNvPicPr>
            <a:picLocks noChangeAspect="1"/>
          </p:cNvPicPr>
          <p:nvPr/>
        </p:nvPicPr>
        <p:blipFill rotWithShape="1">
          <a:blip r:embed="rId7"/>
          <a:srcRect l="8824" t="17766" r="8824" b="10174"/>
          <a:stretch/>
        </p:blipFill>
        <p:spPr>
          <a:xfrm>
            <a:off x="304800" y="228600"/>
            <a:ext cx="1441661" cy="743482"/>
          </a:xfrm>
          <a:prstGeom prst="rect">
            <a:avLst/>
          </a:prstGeom>
        </p:spPr>
      </p:pic>
    </p:spTree>
    <p:extLst>
      <p:ext uri="{BB962C8B-B14F-4D97-AF65-F5344CB8AC3E}">
        <p14:creationId xmlns:p14="http://schemas.microsoft.com/office/powerpoint/2010/main" val="921968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VE" dirty="0">
                <a:solidFill>
                  <a:schemeClr val="tx1"/>
                </a:solidFill>
                <a:latin typeface="Arial Black" panose="020B0A04020102020204" pitchFamily="34" charset="0"/>
              </a:rPr>
              <a:t>Referencias Normativas:</a:t>
            </a:r>
          </a:p>
        </p:txBody>
      </p:sp>
      <p:sp>
        <p:nvSpPr>
          <p:cNvPr id="3" name="2 Marcador de contenido"/>
          <p:cNvSpPr>
            <a:spLocks noGrp="1"/>
          </p:cNvSpPr>
          <p:nvPr>
            <p:ph idx="1"/>
          </p:nvPr>
        </p:nvSpPr>
        <p:spPr>
          <a:xfrm>
            <a:off x="484271" y="1712900"/>
            <a:ext cx="8229600" cy="4958368"/>
          </a:xfrm>
        </p:spPr>
        <p:txBody>
          <a:bodyPr/>
          <a:lstStyle/>
          <a:p>
            <a:pPr>
              <a:buFont typeface="Wingdings" panose="05000000000000000000" pitchFamily="2" charset="2"/>
              <a:buChar char="q"/>
            </a:pPr>
            <a:r>
              <a:rPr lang="es-VE" dirty="0"/>
              <a:t> Ley Nº 29783: Ley de Seguridad y Salud en el Trabajo</a:t>
            </a:r>
          </a:p>
          <a:p>
            <a:pPr marL="0" indent="0">
              <a:buNone/>
            </a:pPr>
            <a:endParaRPr lang="es-VE" dirty="0"/>
          </a:p>
          <a:p>
            <a:pPr>
              <a:buFont typeface="Wingdings" panose="05000000000000000000" pitchFamily="2" charset="2"/>
              <a:buChar char="q"/>
            </a:pPr>
            <a:r>
              <a:rPr lang="es-VE" dirty="0"/>
              <a:t> D.S. 005- 2012- TR Reglamento de la Ley de Seguridad y la R.M. 050- 2013- TR en el que se encuentran los registros y otros documentos del Sistema de Gestión en Seguridad y Salud en el Trabajo. </a:t>
            </a:r>
          </a:p>
          <a:p>
            <a:pPr marL="0" indent="0">
              <a:buNone/>
            </a:pPr>
            <a:endParaRPr lang="es-VE" dirty="0"/>
          </a:p>
          <a:p>
            <a:pPr>
              <a:buFont typeface="Wingdings" panose="05000000000000000000" pitchFamily="2" charset="2"/>
              <a:buChar char="q"/>
            </a:pPr>
            <a:r>
              <a:rPr lang="es-VE" dirty="0"/>
              <a:t> Y como normas sectoriales donde están involucrados los procesos de Soldadura y Corte el D.S. 055- 2010- EM y la norma G- 050, Seguridad durante la Construcción.</a:t>
            </a:r>
          </a:p>
        </p:txBody>
      </p:sp>
      <p:sp>
        <p:nvSpPr>
          <p:cNvPr id="4" name="Rectángulo 3">
            <a:extLst>
              <a:ext uri="{FF2B5EF4-FFF2-40B4-BE49-F238E27FC236}">
                <a16:creationId xmlns:a16="http://schemas.microsoft.com/office/drawing/2014/main" id="{85AB4B90-BBD4-454E-A397-A3EDC6CAF60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5" name="Imagen 4">
            <a:extLst>
              <a:ext uri="{FF2B5EF4-FFF2-40B4-BE49-F238E27FC236}">
                <a16:creationId xmlns:a16="http://schemas.microsoft.com/office/drawing/2014/main" id="{393E2CF4-8AB7-45AB-BC98-14E5ACDD0EFE}"/>
              </a:ext>
            </a:extLst>
          </p:cNvPr>
          <p:cNvPicPr>
            <a:picLocks noChangeAspect="1"/>
          </p:cNvPicPr>
          <p:nvPr/>
        </p:nvPicPr>
        <p:blipFill rotWithShape="1">
          <a:blip r:embed="rId4"/>
          <a:srcRect l="8824" t="17766" r="8824" b="10174"/>
          <a:stretch/>
        </p:blipFill>
        <p:spPr>
          <a:xfrm>
            <a:off x="7626139" y="5951561"/>
            <a:ext cx="1441661" cy="743482"/>
          </a:xfrm>
          <a:prstGeom prst="rect">
            <a:avLst/>
          </a:prstGeom>
        </p:spPr>
      </p:pic>
      <p:pic>
        <p:nvPicPr>
          <p:cNvPr id="6" name="Gráfico 5" descr="Marca de verificación">
            <a:extLst>
              <a:ext uri="{FF2B5EF4-FFF2-40B4-BE49-F238E27FC236}">
                <a16:creationId xmlns:a16="http://schemas.microsoft.com/office/drawing/2014/main" id="{8D276BFB-5C0A-4BEF-A34A-C4D1315388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71" y="1756899"/>
            <a:ext cx="266700" cy="266700"/>
          </a:xfrm>
          <a:prstGeom prst="rect">
            <a:avLst/>
          </a:prstGeom>
        </p:spPr>
      </p:pic>
      <p:pic>
        <p:nvPicPr>
          <p:cNvPr id="7" name="Gráfico 6" descr="Marca de verificación">
            <a:extLst>
              <a:ext uri="{FF2B5EF4-FFF2-40B4-BE49-F238E27FC236}">
                <a16:creationId xmlns:a16="http://schemas.microsoft.com/office/drawing/2014/main" id="{A7650C9D-BC67-4F69-A0AF-8D6572589A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71" y="4763628"/>
            <a:ext cx="266700" cy="266700"/>
          </a:xfrm>
          <a:prstGeom prst="rect">
            <a:avLst/>
          </a:prstGeom>
        </p:spPr>
      </p:pic>
      <p:pic>
        <p:nvPicPr>
          <p:cNvPr id="8" name="Gráfico 7" descr="Marca de verificación">
            <a:extLst>
              <a:ext uri="{FF2B5EF4-FFF2-40B4-BE49-F238E27FC236}">
                <a16:creationId xmlns:a16="http://schemas.microsoft.com/office/drawing/2014/main" id="{B4E17486-51BC-4072-8589-34620F46F4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71" y="2766936"/>
            <a:ext cx="266700" cy="266700"/>
          </a:xfrm>
          <a:prstGeom prst="rect">
            <a:avLst/>
          </a:prstGeom>
        </p:spPr>
      </p:pic>
      <p:pic>
        <p:nvPicPr>
          <p:cNvPr id="10" name="Sonido grabado">
            <a:hlinkClick r:id="" action="ppaction://media"/>
            <a:extLst>
              <a:ext uri="{FF2B5EF4-FFF2-40B4-BE49-F238E27FC236}">
                <a16:creationId xmlns:a16="http://schemas.microsoft.com/office/drawing/2014/main" id="{AB19F09C-10FD-4A83-BAB5-D26B1074E0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9471" y="57687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idx="1"/>
          </p:nvPr>
        </p:nvSpPr>
        <p:spPr>
          <a:xfrm>
            <a:off x="616329" y="2140858"/>
            <a:ext cx="3581400" cy="3677900"/>
          </a:xfrm>
        </p:spPr>
        <p:txBody>
          <a:bodyPr/>
          <a:lstStyle/>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No soldar cerca a materiales combustibles o  inflamables no protegidos.</a:t>
            </a:r>
          </a:p>
          <a:p>
            <a:pPr marL="355600" algn="just" eaLnBrk="1" hangingPunct="1">
              <a:spcBef>
                <a:spcPts val="600"/>
              </a:spcBef>
              <a:spcAft>
                <a:spcPts val="600"/>
              </a:spcAft>
              <a:buClr>
                <a:srgbClr val="FF0000"/>
              </a:buClr>
              <a:buFont typeface="Wingdings" pitchFamily="2" charset="2"/>
              <a:buChar char="ü"/>
              <a:defRPr/>
            </a:pPr>
            <a:endParaRPr lang="es-MX" sz="2400" dirty="0">
              <a:latin typeface="+mj-lt"/>
              <a:ea typeface="Verdana" pitchFamily="34" charset="0"/>
              <a:cs typeface="Verdana" pitchFamily="34" charset="0"/>
            </a:endParaRPr>
          </a:p>
          <a:p>
            <a:pPr marL="355600" algn="just" eaLnBrk="1" hangingPunct="1">
              <a:spcBef>
                <a:spcPts val="600"/>
              </a:spcBef>
              <a:spcAft>
                <a:spcPts val="600"/>
              </a:spcAft>
              <a:buClr>
                <a:srgbClr val="FF0000"/>
              </a:buClr>
              <a:buFont typeface="Wingdings" pitchFamily="2" charset="2"/>
              <a:buChar char="ü"/>
              <a:defRPr/>
            </a:pPr>
            <a:r>
              <a:rPr lang="es-MX" sz="2400" dirty="0">
                <a:latin typeface="+mj-lt"/>
                <a:ea typeface="Verdana" pitchFamily="34" charset="0"/>
                <a:cs typeface="Verdana" pitchFamily="34" charset="0"/>
              </a:rPr>
              <a:t>Ventile el área cuando contenga gases, vapores o polvos.</a:t>
            </a:r>
          </a:p>
          <a:p>
            <a:pPr marL="355600" algn="just" eaLnBrk="1" hangingPunct="1">
              <a:spcBef>
                <a:spcPts val="600"/>
              </a:spcBef>
              <a:spcAft>
                <a:spcPts val="600"/>
              </a:spcAft>
              <a:buClr>
                <a:srgbClr val="FF0000"/>
              </a:buClr>
              <a:buFont typeface="Wingdings" pitchFamily="2" charset="2"/>
              <a:buChar char="ü"/>
              <a:defRPr/>
            </a:pPr>
            <a:endParaRPr lang="es-MX" sz="2400" dirty="0">
              <a:latin typeface="+mj-lt"/>
              <a:ea typeface="Verdana" pitchFamily="34" charset="0"/>
              <a:cs typeface="Verdana" pitchFamily="34" charset="0"/>
            </a:endParaRPr>
          </a:p>
          <a:p>
            <a:pPr algn="just" eaLnBrk="1" hangingPunct="1">
              <a:buClr>
                <a:srgbClr val="FF0000"/>
              </a:buClr>
              <a:buFont typeface="Wingdings" pitchFamily="2" charset="2"/>
              <a:buChar char="ü"/>
            </a:pPr>
            <a:endParaRPr lang="es-PE" sz="2400" dirty="0">
              <a:latin typeface="+mj-lt"/>
            </a:endParaRPr>
          </a:p>
          <a:p>
            <a:pPr algn="just" eaLnBrk="1" hangingPunct="1">
              <a:buClr>
                <a:srgbClr val="FF0000"/>
              </a:buClr>
              <a:buFont typeface="Wingdings" pitchFamily="2" charset="2"/>
              <a:buChar char="ü"/>
            </a:pPr>
            <a:endParaRPr lang="es-PE" sz="2400" dirty="0">
              <a:latin typeface="+mj-lt"/>
            </a:endParaRPr>
          </a:p>
        </p:txBody>
      </p:sp>
      <p:grpSp>
        <p:nvGrpSpPr>
          <p:cNvPr id="10" name="Group 4"/>
          <p:cNvGrpSpPr/>
          <p:nvPr/>
        </p:nvGrpSpPr>
        <p:grpSpPr>
          <a:xfrm>
            <a:off x="4759232" y="2286000"/>
            <a:ext cx="3775927" cy="3532758"/>
            <a:chOff x="232471" y="1719758"/>
            <a:chExt cx="4252444" cy="4216636"/>
          </a:xfrm>
        </p:grpSpPr>
        <p:pic>
          <p:nvPicPr>
            <p:cNvPr id="11" name="Picture 6" descr="sold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91" r="-1"/>
            <a:stretch/>
          </p:blipFill>
          <p:spPr bwMode="auto">
            <a:xfrm>
              <a:off x="251520" y="1860473"/>
              <a:ext cx="4224963" cy="407592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9"/>
            <p:cNvSpPr txBox="1">
              <a:spLocks noChangeArrowheads="1"/>
            </p:cNvSpPr>
            <p:nvPr/>
          </p:nvSpPr>
          <p:spPr bwMode="auto">
            <a:xfrm>
              <a:off x="232471" y="1719758"/>
              <a:ext cx="4252444" cy="464581"/>
            </a:xfrm>
            <a:prstGeom prst="rect">
              <a:avLst/>
            </a:prstGeom>
            <a:solidFill>
              <a:srgbClr val="FFCC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000">
                  <a:solidFill>
                    <a:schemeClr val="tx1"/>
                  </a:solidFill>
                  <a:latin typeface="Lucida Sans Unicode" pitchFamily="34" charset="0"/>
                </a:defRPr>
              </a:lvl1pPr>
              <a:lvl2pPr marL="742950" indent="-285750">
                <a:defRPr sz="2000">
                  <a:solidFill>
                    <a:schemeClr val="tx1"/>
                  </a:solidFill>
                  <a:latin typeface="Lucida Sans Unicode" pitchFamily="34" charset="0"/>
                </a:defRPr>
              </a:lvl2pPr>
              <a:lvl3pPr marL="1143000" indent="-228600">
                <a:defRPr sz="2000">
                  <a:solidFill>
                    <a:schemeClr val="tx1"/>
                  </a:solidFill>
                  <a:latin typeface="Lucida Sans Unicode" pitchFamily="34" charset="0"/>
                </a:defRPr>
              </a:lvl3pPr>
              <a:lvl4pPr marL="1600200" indent="-228600">
                <a:defRPr sz="2000">
                  <a:solidFill>
                    <a:schemeClr val="tx1"/>
                  </a:solidFill>
                  <a:latin typeface="Lucida Sans Unicode" pitchFamily="34" charset="0"/>
                </a:defRPr>
              </a:lvl4pPr>
              <a:lvl5pPr marL="2057400" indent="-228600">
                <a:defRPr sz="2000">
                  <a:solidFill>
                    <a:schemeClr val="tx1"/>
                  </a:solidFill>
                  <a:latin typeface="Lucida Sans Unicode" pitchFamily="34" charset="0"/>
                </a:defRPr>
              </a:lvl5pPr>
              <a:lvl6pPr marL="2514600" indent="-228600" algn="ctr" eaLnBrk="0" fontAlgn="base" hangingPunct="0">
                <a:spcBef>
                  <a:spcPct val="0"/>
                </a:spcBef>
                <a:spcAft>
                  <a:spcPct val="0"/>
                </a:spcAft>
                <a:defRPr sz="2000">
                  <a:solidFill>
                    <a:schemeClr val="tx1"/>
                  </a:solidFill>
                  <a:latin typeface="Lucida Sans Unicode" pitchFamily="34" charset="0"/>
                </a:defRPr>
              </a:lvl6pPr>
              <a:lvl7pPr marL="2971800" indent="-228600" algn="ctr" eaLnBrk="0" fontAlgn="base" hangingPunct="0">
                <a:spcBef>
                  <a:spcPct val="0"/>
                </a:spcBef>
                <a:spcAft>
                  <a:spcPct val="0"/>
                </a:spcAft>
                <a:defRPr sz="2000">
                  <a:solidFill>
                    <a:schemeClr val="tx1"/>
                  </a:solidFill>
                  <a:latin typeface="Lucida Sans Unicode" pitchFamily="34" charset="0"/>
                </a:defRPr>
              </a:lvl7pPr>
              <a:lvl8pPr marL="3429000" indent="-228600" algn="ctr" eaLnBrk="0" fontAlgn="base" hangingPunct="0">
                <a:spcBef>
                  <a:spcPct val="0"/>
                </a:spcBef>
                <a:spcAft>
                  <a:spcPct val="0"/>
                </a:spcAft>
                <a:defRPr sz="2000">
                  <a:solidFill>
                    <a:schemeClr val="tx1"/>
                  </a:solidFill>
                  <a:latin typeface="Lucida Sans Unicode" pitchFamily="34" charset="0"/>
                </a:defRPr>
              </a:lvl8pPr>
              <a:lvl9pPr marL="3886200" indent="-228600" algn="ctr" eaLnBrk="0" fontAlgn="base" hangingPunct="0">
                <a:spcBef>
                  <a:spcPct val="0"/>
                </a:spcBef>
                <a:spcAft>
                  <a:spcPct val="0"/>
                </a:spcAft>
                <a:defRPr sz="2000">
                  <a:solidFill>
                    <a:schemeClr val="tx1"/>
                  </a:solidFill>
                  <a:latin typeface="Lucida Sans Unicode" pitchFamily="34" charset="0"/>
                </a:defRPr>
              </a:lvl9pPr>
            </a:lstStyle>
            <a:p>
              <a:pPr algn="ctr"/>
              <a:r>
                <a:rPr lang="es-PE" b="1" u="none">
                  <a:latin typeface="Arial" charset="0"/>
                </a:rPr>
                <a:t>Riesgo de Incendio</a:t>
              </a:r>
            </a:p>
          </p:txBody>
        </p:sp>
      </p:grpSp>
      <p:sp>
        <p:nvSpPr>
          <p:cNvPr id="14" name="WordArt 10"/>
          <p:cNvSpPr>
            <a:spLocks noChangeArrowheads="1" noChangeShapeType="1" noTextEdit="1"/>
          </p:cNvSpPr>
          <p:nvPr/>
        </p:nvSpPr>
        <p:spPr bwMode="auto">
          <a:xfrm>
            <a:off x="7239000" y="4572000"/>
            <a:ext cx="1119889" cy="1020514"/>
          </a:xfrm>
          <a:prstGeom prst="rect">
            <a:avLst/>
          </a:prstGeom>
        </p:spPr>
        <p:txBody>
          <a:bodyPr wrap="none" fromWordArt="1">
            <a:prstTxWarp prst="textSlantUp">
              <a:avLst>
                <a:gd name="adj" fmla="val 32056"/>
              </a:avLst>
            </a:prstTxWarp>
          </a:bodyPr>
          <a:lstStyle/>
          <a:p>
            <a:r>
              <a:rPr lang="en-US" u="none" kern="10" dirty="0">
                <a:ln w="9525">
                  <a:solidFill>
                    <a:schemeClr val="tx1"/>
                  </a:solidFill>
                  <a:round/>
                  <a:headEnd/>
                  <a:tailEnd/>
                </a:ln>
                <a:solidFill>
                  <a:srgbClr val="CC0000"/>
                </a:solidFill>
                <a:effectLst>
                  <a:outerShdw dist="53882" dir="2700000" algn="ctr" rotWithShape="0">
                    <a:srgbClr val="9999FF">
                      <a:alpha val="79999"/>
                    </a:srgbClr>
                  </a:outerShdw>
                </a:effectLst>
                <a:latin typeface="Impact"/>
              </a:rPr>
              <a:t>NO!</a:t>
            </a:r>
          </a:p>
        </p:txBody>
      </p:sp>
      <p:sp>
        <p:nvSpPr>
          <p:cNvPr id="9" name="Rectangle 3">
            <a:extLst>
              <a:ext uri="{FF2B5EF4-FFF2-40B4-BE49-F238E27FC236}">
                <a16:creationId xmlns:a16="http://schemas.microsoft.com/office/drawing/2014/main" id="{F6C400AE-6D2E-4ACE-8C3B-FAE63C80BB9C}"/>
              </a:ext>
            </a:extLst>
          </p:cNvPr>
          <p:cNvSpPr txBox="1">
            <a:spLocks noChangeArrowheads="1"/>
          </p:cNvSpPr>
          <p:nvPr/>
        </p:nvSpPr>
        <p:spPr>
          <a:xfrm>
            <a:off x="2933700" y="769258"/>
            <a:ext cx="4495800" cy="74348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2400" b="1" kern="1200" spc="-50" baseline="0">
                <a:solidFill>
                  <a:schemeClr val="tx1">
                    <a:lumMod val="65000"/>
                    <a:lumOff val="35000"/>
                  </a:schemeClr>
                </a:solidFill>
                <a:latin typeface="+mj-lt"/>
                <a:ea typeface="+mj-ea"/>
                <a:cs typeface="+mj-cs"/>
              </a:defRPr>
            </a:lvl1pPr>
          </a:lstStyle>
          <a:p>
            <a:r>
              <a:rPr lang="es-PE">
                <a:solidFill>
                  <a:schemeClr val="tx1"/>
                </a:solidFill>
                <a:latin typeface="Arial Black" panose="020B0A04020102020204" pitchFamily="34" charset="0"/>
              </a:rPr>
              <a:t>MAQUINA DE SOLDAR</a:t>
            </a:r>
            <a:endParaRPr lang="es-PE" dirty="0">
              <a:solidFill>
                <a:schemeClr val="tx1"/>
              </a:solidFill>
              <a:latin typeface="Arial Black" panose="020B0A04020102020204" pitchFamily="34" charset="0"/>
            </a:endParaRPr>
          </a:p>
        </p:txBody>
      </p:sp>
      <p:sp>
        <p:nvSpPr>
          <p:cNvPr id="12" name="Rectángulo 11">
            <a:extLst>
              <a:ext uri="{FF2B5EF4-FFF2-40B4-BE49-F238E27FC236}">
                <a16:creationId xmlns:a16="http://schemas.microsoft.com/office/drawing/2014/main" id="{71F11CD0-2A77-40F9-A814-C2E967D78828}"/>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5" name="Imagen 14">
            <a:extLst>
              <a:ext uri="{FF2B5EF4-FFF2-40B4-BE49-F238E27FC236}">
                <a16:creationId xmlns:a16="http://schemas.microsoft.com/office/drawing/2014/main" id="{B84685A0-A26E-444C-97ED-52D1A446A978}"/>
              </a:ext>
            </a:extLst>
          </p:cNvPr>
          <p:cNvPicPr>
            <a:picLocks noChangeAspect="1"/>
          </p:cNvPicPr>
          <p:nvPr/>
        </p:nvPicPr>
        <p:blipFill rotWithShape="1">
          <a:blip r:embed="rId6"/>
          <a:srcRect l="8824" t="17766" r="8824" b="10174"/>
          <a:stretch/>
        </p:blipFill>
        <p:spPr>
          <a:xfrm>
            <a:off x="304800" y="228600"/>
            <a:ext cx="1441661" cy="743482"/>
          </a:xfrm>
          <a:prstGeom prst="rect">
            <a:avLst/>
          </a:prstGeom>
        </p:spPr>
      </p:pic>
      <p:pic>
        <p:nvPicPr>
          <p:cNvPr id="2" name="Sonido grabado">
            <a:hlinkClick r:id="" action="ppaction://media"/>
            <a:extLst>
              <a:ext uri="{FF2B5EF4-FFF2-40B4-BE49-F238E27FC236}">
                <a16:creationId xmlns:a16="http://schemas.microsoft.com/office/drawing/2014/main" id="{0622EA31-793A-4ED7-8D25-3E295F982C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5652579"/>
            <a:ext cx="609600" cy="609600"/>
          </a:xfrm>
          <a:prstGeom prst="rect">
            <a:avLst/>
          </a:prstGeom>
        </p:spPr>
      </p:pic>
    </p:spTree>
    <p:extLst>
      <p:ext uri="{BB962C8B-B14F-4D97-AF65-F5344CB8AC3E}">
        <p14:creationId xmlns:p14="http://schemas.microsoft.com/office/powerpoint/2010/main" val="3515737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3214914" y="397088"/>
            <a:ext cx="2957286" cy="743482"/>
          </a:xfrm>
        </p:spPr>
        <p:txBody>
          <a:bodyPr>
            <a:noAutofit/>
          </a:bodyPr>
          <a:lstStyle/>
          <a:p>
            <a:pPr algn="l" eaLnBrk="1" hangingPunct="1"/>
            <a:r>
              <a:rPr lang="es-PE" sz="2800" dirty="0">
                <a:solidFill>
                  <a:schemeClr val="tx1"/>
                </a:solidFill>
                <a:latin typeface="Arial Black" panose="020B0A04020102020204" pitchFamily="34" charset="0"/>
              </a:rPr>
              <a:t>VENTILACIÓN</a:t>
            </a:r>
          </a:p>
        </p:txBody>
      </p:sp>
      <p:sp>
        <p:nvSpPr>
          <p:cNvPr id="4100" name="Rectangle 4"/>
          <p:cNvSpPr>
            <a:spLocks noGrp="1" noChangeArrowheads="1"/>
          </p:cNvSpPr>
          <p:nvPr>
            <p:ph idx="1"/>
          </p:nvPr>
        </p:nvSpPr>
        <p:spPr/>
        <p:txBody>
          <a:bodyPr/>
          <a:lstStyle/>
          <a:p>
            <a:pPr marL="12700" indent="0" algn="just" eaLnBrk="1" hangingPunct="1">
              <a:spcBef>
                <a:spcPts val="600"/>
              </a:spcBef>
              <a:spcAft>
                <a:spcPts val="600"/>
              </a:spcAft>
              <a:buClr>
                <a:srgbClr val="FF0000"/>
              </a:buClr>
              <a:buNone/>
              <a:defRPr/>
            </a:pPr>
            <a:r>
              <a:rPr lang="es-MX" sz="2400" dirty="0">
                <a:latin typeface="+mj-lt"/>
                <a:ea typeface="Verdana" pitchFamily="34" charset="0"/>
                <a:cs typeface="Verdana" pitchFamily="34" charset="0"/>
              </a:rPr>
              <a:t>Se proveerá de ventilación adecuada. Durante los trabajos en ambientes cerrados se dispondrá de sistemas de extracción de humos y ventilación.</a:t>
            </a:r>
          </a:p>
          <a:p>
            <a:pPr marL="355600" algn="just" eaLnBrk="1" hangingPunct="1">
              <a:spcBef>
                <a:spcPts val="600"/>
              </a:spcBef>
              <a:spcAft>
                <a:spcPts val="600"/>
              </a:spcAft>
              <a:buClr>
                <a:srgbClr val="FF0000"/>
              </a:buClr>
              <a:buFont typeface="Wingdings" pitchFamily="2" charset="2"/>
              <a:buChar char="ü"/>
              <a:defRPr/>
            </a:pPr>
            <a:endParaRPr lang="es-MX" sz="2400" dirty="0">
              <a:latin typeface="+mj-lt"/>
              <a:ea typeface="Verdana" pitchFamily="34" charset="0"/>
              <a:cs typeface="Verdana" pitchFamily="34" charset="0"/>
            </a:endParaRPr>
          </a:p>
          <a:p>
            <a:pPr algn="just" eaLnBrk="1" hangingPunct="1">
              <a:buClr>
                <a:srgbClr val="FF0000"/>
              </a:buClr>
              <a:buFont typeface="Wingdings" pitchFamily="2" charset="2"/>
              <a:buChar char="ü"/>
            </a:pPr>
            <a:endParaRPr lang="es-PE" sz="2400" dirty="0">
              <a:latin typeface="+mj-lt"/>
            </a:endParaRPr>
          </a:p>
          <a:p>
            <a:pPr algn="just" eaLnBrk="1" hangingPunct="1">
              <a:buClr>
                <a:srgbClr val="FF0000"/>
              </a:buClr>
              <a:buFont typeface="Wingdings" pitchFamily="2" charset="2"/>
              <a:buChar char="ü"/>
            </a:pPr>
            <a:endParaRPr lang="es-PE" sz="2400" dirty="0">
              <a:latin typeface="+mj-lt"/>
            </a:endParaRPr>
          </a:p>
        </p:txBody>
      </p:sp>
      <p:grpSp>
        <p:nvGrpSpPr>
          <p:cNvPr id="10" name="Group 3"/>
          <p:cNvGrpSpPr/>
          <p:nvPr/>
        </p:nvGrpSpPr>
        <p:grpSpPr>
          <a:xfrm>
            <a:off x="5105400" y="2914675"/>
            <a:ext cx="3191877" cy="3091167"/>
            <a:chOff x="4965700" y="2636912"/>
            <a:chExt cx="3477260" cy="3579495"/>
          </a:xfrm>
        </p:grpSpPr>
        <p:pic>
          <p:nvPicPr>
            <p:cNvPr id="11" name="Picture 11" descr="soldado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88560" y="2636912"/>
              <a:ext cx="3429000" cy="3152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2"/>
            <p:cNvSpPr txBox="1">
              <a:spLocks noChangeArrowheads="1"/>
            </p:cNvSpPr>
            <p:nvPr/>
          </p:nvSpPr>
          <p:spPr bwMode="auto">
            <a:xfrm>
              <a:off x="4965700" y="5813182"/>
              <a:ext cx="3477260" cy="403225"/>
            </a:xfrm>
            <a:prstGeom prst="rect">
              <a:avLst/>
            </a:prstGeom>
            <a:solidFill>
              <a:srgbClr val="FFCC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000">
                  <a:solidFill>
                    <a:schemeClr val="tx1"/>
                  </a:solidFill>
                  <a:latin typeface="Lucida Sans Unicode" pitchFamily="34" charset="0"/>
                </a:defRPr>
              </a:lvl1pPr>
              <a:lvl2pPr marL="742950" indent="-285750">
                <a:defRPr sz="2000">
                  <a:solidFill>
                    <a:schemeClr val="tx1"/>
                  </a:solidFill>
                  <a:latin typeface="Lucida Sans Unicode" pitchFamily="34" charset="0"/>
                </a:defRPr>
              </a:lvl2pPr>
              <a:lvl3pPr marL="1143000" indent="-228600">
                <a:defRPr sz="2000">
                  <a:solidFill>
                    <a:schemeClr val="tx1"/>
                  </a:solidFill>
                  <a:latin typeface="Lucida Sans Unicode" pitchFamily="34" charset="0"/>
                </a:defRPr>
              </a:lvl3pPr>
              <a:lvl4pPr marL="1600200" indent="-228600">
                <a:defRPr sz="2000">
                  <a:solidFill>
                    <a:schemeClr val="tx1"/>
                  </a:solidFill>
                  <a:latin typeface="Lucida Sans Unicode" pitchFamily="34" charset="0"/>
                </a:defRPr>
              </a:lvl4pPr>
              <a:lvl5pPr marL="2057400" indent="-228600">
                <a:defRPr sz="2000">
                  <a:solidFill>
                    <a:schemeClr val="tx1"/>
                  </a:solidFill>
                  <a:latin typeface="Lucida Sans Unicode" pitchFamily="34" charset="0"/>
                </a:defRPr>
              </a:lvl5pPr>
              <a:lvl6pPr marL="2514600" indent="-228600" algn="ctr" eaLnBrk="0" fontAlgn="base" hangingPunct="0">
                <a:spcBef>
                  <a:spcPct val="0"/>
                </a:spcBef>
                <a:spcAft>
                  <a:spcPct val="0"/>
                </a:spcAft>
                <a:defRPr sz="2000">
                  <a:solidFill>
                    <a:schemeClr val="tx1"/>
                  </a:solidFill>
                  <a:latin typeface="Lucida Sans Unicode" pitchFamily="34" charset="0"/>
                </a:defRPr>
              </a:lvl6pPr>
              <a:lvl7pPr marL="2971800" indent="-228600" algn="ctr" eaLnBrk="0" fontAlgn="base" hangingPunct="0">
                <a:spcBef>
                  <a:spcPct val="0"/>
                </a:spcBef>
                <a:spcAft>
                  <a:spcPct val="0"/>
                </a:spcAft>
                <a:defRPr sz="2000">
                  <a:solidFill>
                    <a:schemeClr val="tx1"/>
                  </a:solidFill>
                  <a:latin typeface="Lucida Sans Unicode" pitchFamily="34" charset="0"/>
                </a:defRPr>
              </a:lvl7pPr>
              <a:lvl8pPr marL="3429000" indent="-228600" algn="ctr" eaLnBrk="0" fontAlgn="base" hangingPunct="0">
                <a:spcBef>
                  <a:spcPct val="0"/>
                </a:spcBef>
                <a:spcAft>
                  <a:spcPct val="0"/>
                </a:spcAft>
                <a:defRPr sz="2000">
                  <a:solidFill>
                    <a:schemeClr val="tx1"/>
                  </a:solidFill>
                  <a:latin typeface="Lucida Sans Unicode" pitchFamily="34" charset="0"/>
                </a:defRPr>
              </a:lvl8pPr>
              <a:lvl9pPr marL="3886200" indent="-228600" algn="ctr" eaLnBrk="0" fontAlgn="base" hangingPunct="0">
                <a:spcBef>
                  <a:spcPct val="0"/>
                </a:spcBef>
                <a:spcAft>
                  <a:spcPct val="0"/>
                </a:spcAft>
                <a:defRPr sz="2000">
                  <a:solidFill>
                    <a:schemeClr val="tx1"/>
                  </a:solidFill>
                  <a:latin typeface="Lucida Sans Unicode" pitchFamily="34" charset="0"/>
                </a:defRPr>
              </a:lvl9pPr>
            </a:lstStyle>
            <a:p>
              <a:pPr algn="ctr"/>
              <a:r>
                <a:rPr lang="es-PE" sz="1800" b="1" u="none">
                  <a:latin typeface="Arial" charset="0"/>
                </a:rPr>
                <a:t>EPP</a:t>
              </a:r>
            </a:p>
          </p:txBody>
        </p:sp>
      </p:grpSp>
      <p:grpSp>
        <p:nvGrpSpPr>
          <p:cNvPr id="14" name="Group 1"/>
          <p:cNvGrpSpPr/>
          <p:nvPr/>
        </p:nvGrpSpPr>
        <p:grpSpPr>
          <a:xfrm>
            <a:off x="1080605" y="2914675"/>
            <a:ext cx="3213735" cy="3084587"/>
            <a:chOff x="788988" y="2636912"/>
            <a:chExt cx="3501072" cy="3571875"/>
          </a:xfrm>
        </p:grpSpPr>
        <p:pic>
          <p:nvPicPr>
            <p:cNvPr id="15" name="Picture 9" descr="P969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1848" y="2636912"/>
              <a:ext cx="3455987" cy="31686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Text Box 13"/>
            <p:cNvSpPr txBox="1">
              <a:spLocks noChangeArrowheads="1"/>
            </p:cNvSpPr>
            <p:nvPr/>
          </p:nvSpPr>
          <p:spPr bwMode="auto">
            <a:xfrm>
              <a:off x="788988" y="5805562"/>
              <a:ext cx="3501072" cy="403225"/>
            </a:xfrm>
            <a:prstGeom prst="rect">
              <a:avLst/>
            </a:prstGeom>
            <a:solidFill>
              <a:srgbClr val="FFCC00"/>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2000">
                  <a:solidFill>
                    <a:schemeClr val="tx1"/>
                  </a:solidFill>
                  <a:latin typeface="Lucida Sans Unicode" pitchFamily="34" charset="0"/>
                </a:defRPr>
              </a:lvl1pPr>
              <a:lvl2pPr marL="742950" indent="-285750">
                <a:defRPr sz="2000">
                  <a:solidFill>
                    <a:schemeClr val="tx1"/>
                  </a:solidFill>
                  <a:latin typeface="Lucida Sans Unicode" pitchFamily="34" charset="0"/>
                </a:defRPr>
              </a:lvl2pPr>
              <a:lvl3pPr marL="1143000" indent="-228600">
                <a:defRPr sz="2000">
                  <a:solidFill>
                    <a:schemeClr val="tx1"/>
                  </a:solidFill>
                  <a:latin typeface="Lucida Sans Unicode" pitchFamily="34" charset="0"/>
                </a:defRPr>
              </a:lvl3pPr>
              <a:lvl4pPr marL="1600200" indent="-228600">
                <a:defRPr sz="2000">
                  <a:solidFill>
                    <a:schemeClr val="tx1"/>
                  </a:solidFill>
                  <a:latin typeface="Lucida Sans Unicode" pitchFamily="34" charset="0"/>
                </a:defRPr>
              </a:lvl4pPr>
              <a:lvl5pPr marL="2057400" indent="-228600">
                <a:defRPr sz="2000">
                  <a:solidFill>
                    <a:schemeClr val="tx1"/>
                  </a:solidFill>
                  <a:latin typeface="Lucida Sans Unicode" pitchFamily="34" charset="0"/>
                </a:defRPr>
              </a:lvl5pPr>
              <a:lvl6pPr marL="2514600" indent="-228600" algn="ctr" eaLnBrk="0" fontAlgn="base" hangingPunct="0">
                <a:spcBef>
                  <a:spcPct val="0"/>
                </a:spcBef>
                <a:spcAft>
                  <a:spcPct val="0"/>
                </a:spcAft>
                <a:defRPr sz="2000">
                  <a:solidFill>
                    <a:schemeClr val="tx1"/>
                  </a:solidFill>
                  <a:latin typeface="Lucida Sans Unicode" pitchFamily="34" charset="0"/>
                </a:defRPr>
              </a:lvl6pPr>
              <a:lvl7pPr marL="2971800" indent="-228600" algn="ctr" eaLnBrk="0" fontAlgn="base" hangingPunct="0">
                <a:spcBef>
                  <a:spcPct val="0"/>
                </a:spcBef>
                <a:spcAft>
                  <a:spcPct val="0"/>
                </a:spcAft>
                <a:defRPr sz="2000">
                  <a:solidFill>
                    <a:schemeClr val="tx1"/>
                  </a:solidFill>
                  <a:latin typeface="Lucida Sans Unicode" pitchFamily="34" charset="0"/>
                </a:defRPr>
              </a:lvl7pPr>
              <a:lvl8pPr marL="3429000" indent="-228600" algn="ctr" eaLnBrk="0" fontAlgn="base" hangingPunct="0">
                <a:spcBef>
                  <a:spcPct val="0"/>
                </a:spcBef>
                <a:spcAft>
                  <a:spcPct val="0"/>
                </a:spcAft>
                <a:defRPr sz="2000">
                  <a:solidFill>
                    <a:schemeClr val="tx1"/>
                  </a:solidFill>
                  <a:latin typeface="Lucida Sans Unicode" pitchFamily="34" charset="0"/>
                </a:defRPr>
              </a:lvl8pPr>
              <a:lvl9pPr marL="3886200" indent="-228600" algn="ctr" eaLnBrk="0" fontAlgn="base" hangingPunct="0">
                <a:spcBef>
                  <a:spcPct val="0"/>
                </a:spcBef>
                <a:spcAft>
                  <a:spcPct val="0"/>
                </a:spcAft>
                <a:defRPr sz="2000">
                  <a:solidFill>
                    <a:schemeClr val="tx1"/>
                  </a:solidFill>
                  <a:latin typeface="Lucida Sans Unicode" pitchFamily="34" charset="0"/>
                </a:defRPr>
              </a:lvl9pPr>
            </a:lstStyle>
            <a:p>
              <a:pPr algn="ctr"/>
              <a:r>
                <a:rPr lang="es-PE" sz="1800" b="1" u="none">
                  <a:latin typeface="Arial" charset="0"/>
                </a:rPr>
                <a:t>Ventilación</a:t>
              </a:r>
            </a:p>
          </p:txBody>
        </p:sp>
      </p:grpSp>
      <p:sp>
        <p:nvSpPr>
          <p:cNvPr id="17" name="Rectángulo 16">
            <a:extLst>
              <a:ext uri="{FF2B5EF4-FFF2-40B4-BE49-F238E27FC236}">
                <a16:creationId xmlns:a16="http://schemas.microsoft.com/office/drawing/2014/main" id="{7774E103-A307-4104-AE36-9A1AF3B2DA71}"/>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8" name="Imagen 17">
            <a:extLst>
              <a:ext uri="{FF2B5EF4-FFF2-40B4-BE49-F238E27FC236}">
                <a16:creationId xmlns:a16="http://schemas.microsoft.com/office/drawing/2014/main" id="{1931E1CA-ABA0-4DD1-A85E-F7EE954A3396}"/>
              </a:ext>
            </a:extLst>
          </p:cNvPr>
          <p:cNvPicPr>
            <a:picLocks noChangeAspect="1"/>
          </p:cNvPicPr>
          <p:nvPr/>
        </p:nvPicPr>
        <p:blipFill rotWithShape="1">
          <a:blip r:embed="rId7"/>
          <a:srcRect l="8824" t="17766" r="8824" b="10174"/>
          <a:stretch/>
        </p:blipFill>
        <p:spPr>
          <a:xfrm>
            <a:off x="304800" y="228600"/>
            <a:ext cx="1441661" cy="743482"/>
          </a:xfrm>
          <a:prstGeom prst="rect">
            <a:avLst/>
          </a:prstGeom>
        </p:spPr>
      </p:pic>
      <p:pic>
        <p:nvPicPr>
          <p:cNvPr id="2" name="Sonido grabado">
            <a:hlinkClick r:id="" action="ppaction://media"/>
            <a:extLst>
              <a:ext uri="{FF2B5EF4-FFF2-40B4-BE49-F238E27FC236}">
                <a16:creationId xmlns:a16="http://schemas.microsoft.com/office/drawing/2014/main" id="{148E2BAD-E176-4326-97F4-35BB4CB46B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5737573"/>
            <a:ext cx="609600" cy="609600"/>
          </a:xfrm>
          <a:prstGeom prst="rect">
            <a:avLst/>
          </a:prstGeom>
        </p:spPr>
      </p:pic>
    </p:spTree>
    <p:extLst>
      <p:ext uri="{BB962C8B-B14F-4D97-AF65-F5344CB8AC3E}">
        <p14:creationId xmlns:p14="http://schemas.microsoft.com/office/powerpoint/2010/main" val="4034586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522293" y="1405128"/>
            <a:ext cx="3099050" cy="3056381"/>
          </a:xfrm>
          <a:prstGeom prst="rect">
            <a:avLst/>
          </a:prstGeom>
          <a:blipFill>
            <a:blip r:embed="rId4" cstate="print"/>
            <a:stretch>
              <a:fillRect/>
            </a:stretch>
          </a:blipFill>
          <a:ln>
            <a:solidFill>
              <a:schemeClr val="tx1"/>
            </a:solidFill>
          </a:ln>
        </p:spPr>
        <p:txBody>
          <a:bodyPr wrap="square" lIns="0" tIns="0" rIns="0" bIns="0" rtlCol="0"/>
          <a:lstStyle/>
          <a:p>
            <a:endParaRPr/>
          </a:p>
        </p:txBody>
      </p:sp>
      <p:sp>
        <p:nvSpPr>
          <p:cNvPr id="8" name="object 8"/>
          <p:cNvSpPr/>
          <p:nvPr/>
        </p:nvSpPr>
        <p:spPr>
          <a:xfrm>
            <a:off x="501395" y="6237732"/>
            <a:ext cx="19050" cy="19050"/>
          </a:xfrm>
          <a:custGeom>
            <a:avLst/>
            <a:gdLst/>
            <a:ahLst/>
            <a:cxnLst/>
            <a:rect l="l" t="t" r="r" b="b"/>
            <a:pathLst>
              <a:path w="19050" h="19050">
                <a:moveTo>
                  <a:pt x="0" y="19050"/>
                </a:moveTo>
                <a:lnTo>
                  <a:pt x="19050" y="19050"/>
                </a:lnTo>
                <a:lnTo>
                  <a:pt x="19050" y="0"/>
                </a:lnTo>
                <a:lnTo>
                  <a:pt x="0" y="0"/>
                </a:lnTo>
                <a:lnTo>
                  <a:pt x="0" y="19050"/>
                </a:lnTo>
                <a:close/>
              </a:path>
            </a:pathLst>
          </a:custGeom>
          <a:solidFill>
            <a:srgbClr val="000000"/>
          </a:solidFill>
        </p:spPr>
        <p:txBody>
          <a:bodyPr wrap="square" lIns="0" tIns="0" rIns="0" bIns="0" rtlCol="0"/>
          <a:lstStyle/>
          <a:p>
            <a:endParaRPr/>
          </a:p>
        </p:txBody>
      </p:sp>
      <p:sp>
        <p:nvSpPr>
          <p:cNvPr id="19" name="object 19"/>
          <p:cNvSpPr/>
          <p:nvPr/>
        </p:nvSpPr>
        <p:spPr>
          <a:xfrm>
            <a:off x="5186171" y="6423659"/>
            <a:ext cx="19050" cy="19050"/>
          </a:xfrm>
          <a:custGeom>
            <a:avLst/>
            <a:gdLst/>
            <a:ahLst/>
            <a:cxnLst/>
            <a:rect l="l" t="t" r="r" b="b"/>
            <a:pathLst>
              <a:path w="19050" h="19050">
                <a:moveTo>
                  <a:pt x="0" y="19049"/>
                </a:moveTo>
                <a:lnTo>
                  <a:pt x="19050" y="19049"/>
                </a:lnTo>
                <a:lnTo>
                  <a:pt x="19050" y="0"/>
                </a:lnTo>
                <a:lnTo>
                  <a:pt x="0" y="0"/>
                </a:lnTo>
                <a:lnTo>
                  <a:pt x="0" y="19049"/>
                </a:lnTo>
                <a:close/>
              </a:path>
            </a:pathLst>
          </a:custGeom>
          <a:solidFill>
            <a:srgbClr val="000000"/>
          </a:solidFill>
        </p:spPr>
        <p:txBody>
          <a:bodyPr wrap="square" lIns="0" tIns="0" rIns="0" bIns="0" rtlCol="0"/>
          <a:lstStyle/>
          <a:p>
            <a:endParaRPr/>
          </a:p>
        </p:txBody>
      </p:sp>
      <p:sp>
        <p:nvSpPr>
          <p:cNvPr id="22" name="object 22"/>
          <p:cNvSpPr/>
          <p:nvPr/>
        </p:nvSpPr>
        <p:spPr>
          <a:xfrm>
            <a:off x="5205221" y="6423659"/>
            <a:ext cx="19050" cy="19050"/>
          </a:xfrm>
          <a:custGeom>
            <a:avLst/>
            <a:gdLst/>
            <a:ahLst/>
            <a:cxnLst/>
            <a:rect l="l" t="t" r="r" b="b"/>
            <a:pathLst>
              <a:path w="19050" h="19050">
                <a:moveTo>
                  <a:pt x="19050" y="0"/>
                </a:moveTo>
                <a:lnTo>
                  <a:pt x="0" y="0"/>
                </a:lnTo>
                <a:lnTo>
                  <a:pt x="0" y="19049"/>
                </a:lnTo>
                <a:lnTo>
                  <a:pt x="19050" y="19049"/>
                </a:lnTo>
                <a:lnTo>
                  <a:pt x="19050" y="0"/>
                </a:lnTo>
                <a:close/>
              </a:path>
            </a:pathLst>
          </a:custGeom>
          <a:solidFill>
            <a:srgbClr val="000000"/>
          </a:solidFill>
        </p:spPr>
        <p:txBody>
          <a:bodyPr wrap="square" lIns="0" tIns="0" rIns="0" bIns="0" rtlCol="0"/>
          <a:lstStyle/>
          <a:p>
            <a:endParaRPr/>
          </a:p>
        </p:txBody>
      </p:sp>
      <p:sp>
        <p:nvSpPr>
          <p:cNvPr id="30" name="object 30"/>
          <p:cNvSpPr txBox="1">
            <a:spLocks noGrp="1"/>
          </p:cNvSpPr>
          <p:nvPr>
            <p:ph type="title"/>
          </p:nvPr>
        </p:nvSpPr>
        <p:spPr>
          <a:xfrm>
            <a:off x="524456" y="861086"/>
            <a:ext cx="8179434" cy="514350"/>
          </a:xfrm>
          <a:prstGeom prst="rect">
            <a:avLst/>
          </a:prstGeom>
        </p:spPr>
        <p:txBody>
          <a:bodyPr vert="horz" wrap="square" lIns="0" tIns="13335" rIns="0" bIns="0" rtlCol="0">
            <a:spAutoFit/>
          </a:bodyPr>
          <a:lstStyle/>
          <a:p>
            <a:pPr marL="12700">
              <a:lnSpc>
                <a:spcPct val="100000"/>
              </a:lnSpc>
              <a:spcBef>
                <a:spcPts val="105"/>
              </a:spcBef>
            </a:pPr>
            <a:r>
              <a:rPr sz="3200" spc="180" dirty="0"/>
              <a:t>ACTOS </a:t>
            </a:r>
            <a:r>
              <a:rPr sz="3200" spc="355" dirty="0"/>
              <a:t>Y </a:t>
            </a:r>
            <a:r>
              <a:rPr sz="3200" spc="245" dirty="0"/>
              <a:t>CONDICIONES</a:t>
            </a:r>
            <a:r>
              <a:rPr sz="3200" spc="-155" dirty="0"/>
              <a:t> </a:t>
            </a:r>
            <a:r>
              <a:rPr sz="3200" spc="235" dirty="0"/>
              <a:t>INSEGURAS</a:t>
            </a:r>
            <a:endParaRPr sz="3200" dirty="0"/>
          </a:p>
        </p:txBody>
      </p:sp>
      <p:sp>
        <p:nvSpPr>
          <p:cNvPr id="20" name="object 16">
            <a:extLst>
              <a:ext uri="{FF2B5EF4-FFF2-40B4-BE49-F238E27FC236}">
                <a16:creationId xmlns:a16="http://schemas.microsoft.com/office/drawing/2014/main" id="{2D6BA3FF-9702-4113-BD89-DBC015E85A24}"/>
              </a:ext>
            </a:extLst>
          </p:cNvPr>
          <p:cNvSpPr/>
          <p:nvPr/>
        </p:nvSpPr>
        <p:spPr>
          <a:xfrm>
            <a:off x="3352800" y="2362200"/>
            <a:ext cx="2895600" cy="3352800"/>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23" name="object 15">
            <a:extLst>
              <a:ext uri="{FF2B5EF4-FFF2-40B4-BE49-F238E27FC236}">
                <a16:creationId xmlns:a16="http://schemas.microsoft.com/office/drawing/2014/main" id="{EDA52BCB-39B4-4B34-854D-3A8C7541D12F}"/>
              </a:ext>
            </a:extLst>
          </p:cNvPr>
          <p:cNvSpPr/>
          <p:nvPr/>
        </p:nvSpPr>
        <p:spPr>
          <a:xfrm>
            <a:off x="6081089" y="3333750"/>
            <a:ext cx="2895599" cy="2903982"/>
          </a:xfrm>
          <a:prstGeom prst="rect">
            <a:avLst/>
          </a:prstGeom>
          <a:blipFill>
            <a:blip r:embed="rId6" cstate="print"/>
            <a:stretch>
              <a:fillRect/>
            </a:stretch>
          </a:blipFill>
          <a:ln>
            <a:solidFill>
              <a:schemeClr val="tx1"/>
            </a:solidFill>
          </a:ln>
        </p:spPr>
        <p:txBody>
          <a:bodyPr wrap="square" lIns="0" tIns="0" rIns="0" bIns="0" rtlCol="0"/>
          <a:lstStyle/>
          <a:p>
            <a:endParaRPr/>
          </a:p>
        </p:txBody>
      </p:sp>
      <p:sp>
        <p:nvSpPr>
          <p:cNvPr id="24" name="Rectángulo 23">
            <a:extLst>
              <a:ext uri="{FF2B5EF4-FFF2-40B4-BE49-F238E27FC236}">
                <a16:creationId xmlns:a16="http://schemas.microsoft.com/office/drawing/2014/main" id="{1F444DAB-0493-43AB-BABA-064B38244901}"/>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25" name="Imagen 24">
            <a:extLst>
              <a:ext uri="{FF2B5EF4-FFF2-40B4-BE49-F238E27FC236}">
                <a16:creationId xmlns:a16="http://schemas.microsoft.com/office/drawing/2014/main" id="{99D4031E-7A8D-4C14-BE8B-0508910473F9}"/>
              </a:ext>
            </a:extLst>
          </p:cNvPr>
          <p:cNvPicPr>
            <a:picLocks noChangeAspect="1"/>
          </p:cNvPicPr>
          <p:nvPr/>
        </p:nvPicPr>
        <p:blipFill rotWithShape="1">
          <a:blip r:embed="rId7"/>
          <a:srcRect l="8824" t="17766" r="8824" b="10174"/>
          <a:stretch/>
        </p:blipFill>
        <p:spPr>
          <a:xfrm>
            <a:off x="228600" y="202639"/>
            <a:ext cx="1219200" cy="628756"/>
          </a:xfrm>
          <a:prstGeom prst="rect">
            <a:avLst/>
          </a:prstGeom>
        </p:spPr>
      </p:pic>
      <p:pic>
        <p:nvPicPr>
          <p:cNvPr id="2" name="Sonido grabado">
            <a:hlinkClick r:id="" action="ppaction://media"/>
            <a:extLst>
              <a:ext uri="{FF2B5EF4-FFF2-40B4-BE49-F238E27FC236}">
                <a16:creationId xmlns:a16="http://schemas.microsoft.com/office/drawing/2014/main" id="{FDF1EA77-79CD-49A8-A834-6AB6EDD226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7678" y="5678905"/>
            <a:ext cx="609600" cy="609600"/>
          </a:xfrm>
          <a:prstGeom prst="rect">
            <a:avLst/>
          </a:prstGeom>
        </p:spPr>
      </p:pic>
    </p:spTree>
    <p:extLst>
      <p:ext uri="{BB962C8B-B14F-4D97-AF65-F5344CB8AC3E}">
        <p14:creationId xmlns:p14="http://schemas.microsoft.com/office/powerpoint/2010/main" val="218229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325272" y="188670"/>
            <a:ext cx="6532728" cy="743482"/>
          </a:xfrm>
        </p:spPr>
        <p:txBody>
          <a:bodyPr>
            <a:normAutofit fontScale="90000"/>
          </a:bodyPr>
          <a:lstStyle/>
          <a:p>
            <a:pPr algn="l" eaLnBrk="1" hangingPunct="1"/>
            <a:r>
              <a:rPr lang="es-PE" sz="3000" dirty="0">
                <a:solidFill>
                  <a:schemeClr val="tx1"/>
                </a:solidFill>
                <a:latin typeface="Arial Black" panose="020B0A04020102020204" pitchFamily="34" charset="0"/>
              </a:rPr>
              <a:t>¿Qué hacer en caso de incendio?</a:t>
            </a:r>
            <a:endParaRPr lang="es-PE" sz="2400" dirty="0">
              <a:solidFill>
                <a:schemeClr val="tx1"/>
              </a:solidFill>
              <a:latin typeface="Arial Black" panose="020B0A04020102020204" pitchFamily="34" charset="0"/>
            </a:endParaRPr>
          </a:p>
        </p:txBody>
      </p:sp>
      <p:sp>
        <p:nvSpPr>
          <p:cNvPr id="4100" name="Rectangle 4"/>
          <p:cNvSpPr>
            <a:spLocks noGrp="1" noChangeArrowheads="1"/>
          </p:cNvSpPr>
          <p:nvPr>
            <p:ph idx="1"/>
          </p:nvPr>
        </p:nvSpPr>
        <p:spPr>
          <a:xfrm>
            <a:off x="533400" y="2116507"/>
            <a:ext cx="4953000" cy="3967768"/>
          </a:xfrm>
        </p:spPr>
        <p:txBody>
          <a:bodyPr>
            <a:normAutofit fontScale="92500"/>
          </a:bodyPr>
          <a:lstStyle/>
          <a:p>
            <a:pPr marL="355600" algn="just" eaLnBrk="1" hangingPunct="1">
              <a:spcBef>
                <a:spcPts val="600"/>
              </a:spcBef>
              <a:spcAft>
                <a:spcPts val="600"/>
              </a:spcAft>
              <a:buClr>
                <a:srgbClr val="FF0000"/>
              </a:buClr>
              <a:buFont typeface="Wingdings" pitchFamily="2" charset="2"/>
              <a:buChar char="ü"/>
              <a:defRPr/>
            </a:pPr>
            <a:r>
              <a:rPr lang="es-MX" sz="2400" dirty="0">
                <a:solidFill>
                  <a:schemeClr val="tx1"/>
                </a:solidFill>
                <a:latin typeface="+mj-lt"/>
                <a:ea typeface="Verdana" pitchFamily="34" charset="0"/>
                <a:cs typeface="Verdana" pitchFamily="34" charset="0"/>
              </a:rPr>
              <a:t>Mantenga la calma, avise a todas las personas.</a:t>
            </a:r>
          </a:p>
          <a:p>
            <a:pPr marL="355600" algn="just" eaLnBrk="1" hangingPunct="1">
              <a:spcBef>
                <a:spcPts val="600"/>
              </a:spcBef>
              <a:spcAft>
                <a:spcPts val="600"/>
              </a:spcAft>
              <a:buClr>
                <a:srgbClr val="FF0000"/>
              </a:buClr>
              <a:buFont typeface="Wingdings" pitchFamily="2" charset="2"/>
              <a:buChar char="ü"/>
              <a:defRPr/>
            </a:pPr>
            <a:r>
              <a:rPr lang="es-MX" sz="2400" dirty="0">
                <a:solidFill>
                  <a:schemeClr val="tx1"/>
                </a:solidFill>
                <a:latin typeface="+mj-lt"/>
                <a:ea typeface="Verdana" pitchFamily="34" charset="0"/>
                <a:cs typeface="Verdana" pitchFamily="34" charset="0"/>
              </a:rPr>
              <a:t>Active las alarmas de incendio y </a:t>
            </a:r>
            <a:r>
              <a:rPr lang="es-MX" dirty="0">
                <a:solidFill>
                  <a:schemeClr val="tx1"/>
                </a:solidFill>
                <a:latin typeface="+mj-lt"/>
                <a:ea typeface="Verdana" pitchFamily="34" charset="0"/>
                <a:cs typeface="Verdana" pitchFamily="34" charset="0"/>
              </a:rPr>
              <a:t>notifique al grupo de control de emergencias</a:t>
            </a:r>
            <a:r>
              <a:rPr lang="es-MX" sz="2400" dirty="0">
                <a:solidFill>
                  <a:schemeClr val="tx1"/>
                </a:solidFill>
                <a:latin typeface="+mj-lt"/>
                <a:ea typeface="Verdana" pitchFamily="34" charset="0"/>
                <a:cs typeface="Verdana" pitchFamily="34" charset="0"/>
              </a:rPr>
              <a:t>.</a:t>
            </a:r>
          </a:p>
          <a:p>
            <a:pPr marL="355600" algn="just" eaLnBrk="1" hangingPunct="1">
              <a:spcBef>
                <a:spcPts val="600"/>
              </a:spcBef>
              <a:spcAft>
                <a:spcPts val="600"/>
              </a:spcAft>
              <a:buClr>
                <a:srgbClr val="FF0000"/>
              </a:buClr>
              <a:buFont typeface="Wingdings" pitchFamily="2" charset="2"/>
              <a:buChar char="ü"/>
              <a:defRPr/>
            </a:pPr>
            <a:r>
              <a:rPr lang="es-MX" sz="2400" dirty="0">
                <a:solidFill>
                  <a:schemeClr val="tx1"/>
                </a:solidFill>
                <a:latin typeface="+mj-lt"/>
                <a:ea typeface="Verdana" pitchFamily="34" charset="0"/>
                <a:cs typeface="Verdana" pitchFamily="34" charset="0"/>
              </a:rPr>
              <a:t>Haga uso de los extintores, de ser posible y está capacitado para ello.</a:t>
            </a:r>
          </a:p>
          <a:p>
            <a:pPr marL="355600" algn="just" eaLnBrk="1" hangingPunct="1">
              <a:spcBef>
                <a:spcPts val="600"/>
              </a:spcBef>
              <a:spcAft>
                <a:spcPts val="600"/>
              </a:spcAft>
              <a:buClr>
                <a:srgbClr val="FF0000"/>
              </a:buClr>
              <a:buFont typeface="Wingdings" pitchFamily="2" charset="2"/>
              <a:buChar char="ü"/>
              <a:defRPr/>
            </a:pPr>
            <a:r>
              <a:rPr lang="es-MX" sz="2400" dirty="0">
                <a:solidFill>
                  <a:schemeClr val="tx1"/>
                </a:solidFill>
                <a:latin typeface="+mj-lt"/>
                <a:ea typeface="Verdana" pitchFamily="34" charset="0"/>
                <a:cs typeface="Verdana" pitchFamily="34" charset="0"/>
              </a:rPr>
              <a:t>Abandone el lugar si el fuego no puede ser controlado.</a:t>
            </a:r>
          </a:p>
          <a:p>
            <a:pPr marL="355600" algn="just" eaLnBrk="1" hangingPunct="1">
              <a:spcBef>
                <a:spcPts val="600"/>
              </a:spcBef>
              <a:spcAft>
                <a:spcPts val="600"/>
              </a:spcAft>
              <a:buClr>
                <a:srgbClr val="FF0000"/>
              </a:buClr>
              <a:buFont typeface="Wingdings" pitchFamily="2" charset="2"/>
              <a:buChar char="ü"/>
              <a:defRPr/>
            </a:pPr>
            <a:r>
              <a:rPr lang="es-MX" sz="2400" dirty="0">
                <a:solidFill>
                  <a:schemeClr val="tx1"/>
                </a:solidFill>
                <a:latin typeface="+mj-lt"/>
                <a:ea typeface="Verdana" pitchFamily="34" charset="0"/>
                <a:cs typeface="Verdana" pitchFamily="34" charset="0"/>
              </a:rPr>
              <a:t>No exponga su vida innecesariamente.</a:t>
            </a:r>
          </a:p>
          <a:p>
            <a:pPr marL="0" indent="0" algn="just" eaLnBrk="1" hangingPunct="1">
              <a:buClr>
                <a:srgbClr val="FF0000"/>
              </a:buClr>
              <a:buNone/>
            </a:pPr>
            <a:endParaRPr lang="es-PE" sz="2400" dirty="0">
              <a:latin typeface="+mj-lt"/>
            </a:endParaRPr>
          </a:p>
          <a:p>
            <a:pPr algn="just" eaLnBrk="1" hangingPunct="1">
              <a:buClr>
                <a:srgbClr val="FF0000"/>
              </a:buClr>
              <a:buFont typeface="Wingdings" pitchFamily="2" charset="2"/>
              <a:buChar char="ü"/>
            </a:pPr>
            <a:endParaRPr lang="es-PE" sz="2400" dirty="0">
              <a:latin typeface="+mj-lt"/>
            </a:endParaRPr>
          </a:p>
        </p:txBody>
      </p:sp>
      <p:pic>
        <p:nvPicPr>
          <p:cNvPr id="10" name="Picture 17" descr="PICT007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43600" y="1676400"/>
            <a:ext cx="2824511" cy="21424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5" descr="EXT-PQS"/>
          <p:cNvPicPr>
            <a:picLocks noChangeAspect="1" noChangeArrowheads="1"/>
          </p:cNvPicPr>
          <p:nvPr/>
        </p:nvPicPr>
        <p:blipFill>
          <a:blip r:embed="rId6" cstate="email">
            <a:lum bright="6000"/>
            <a:extLst>
              <a:ext uri="{28A0092B-C50C-407E-A947-70E740481C1C}">
                <a14:useLocalDpi xmlns:a14="http://schemas.microsoft.com/office/drawing/2010/main" val="0"/>
              </a:ext>
            </a:extLst>
          </a:blip>
          <a:srcRect/>
          <a:stretch>
            <a:fillRect/>
          </a:stretch>
        </p:blipFill>
        <p:spPr bwMode="auto">
          <a:xfrm>
            <a:off x="6644753" y="4049251"/>
            <a:ext cx="1464628" cy="20350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6951C537-8940-4D20-8B29-58C00F7FA7A0}"/>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710EC567-F2DC-4A0C-82DC-8A6C00D6D123}"/>
              </a:ext>
            </a:extLst>
          </p:cNvPr>
          <p:cNvPicPr>
            <a:picLocks noChangeAspect="1"/>
          </p:cNvPicPr>
          <p:nvPr/>
        </p:nvPicPr>
        <p:blipFill rotWithShape="1">
          <a:blip r:embed="rId7"/>
          <a:srcRect l="8824" t="17766" r="8824" b="10174"/>
          <a:stretch/>
        </p:blipFill>
        <p:spPr>
          <a:xfrm>
            <a:off x="7377067" y="209018"/>
            <a:ext cx="1441661" cy="743482"/>
          </a:xfrm>
          <a:prstGeom prst="rect">
            <a:avLst/>
          </a:prstGeom>
        </p:spPr>
      </p:pic>
      <p:pic>
        <p:nvPicPr>
          <p:cNvPr id="2" name="Sonido grabado">
            <a:hlinkClick r:id="" action="ppaction://media"/>
            <a:extLst>
              <a:ext uri="{FF2B5EF4-FFF2-40B4-BE49-F238E27FC236}">
                <a16:creationId xmlns:a16="http://schemas.microsoft.com/office/drawing/2014/main" id="{91556DE0-4861-4B31-A6CC-0C0C84528E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5019" y="5638800"/>
            <a:ext cx="609600" cy="609600"/>
          </a:xfrm>
          <a:prstGeom prst="rect">
            <a:avLst/>
          </a:prstGeom>
        </p:spPr>
      </p:pic>
    </p:spTree>
    <p:extLst>
      <p:ext uri="{BB962C8B-B14F-4D97-AF65-F5344CB8AC3E}">
        <p14:creationId xmlns:p14="http://schemas.microsoft.com/office/powerpoint/2010/main" val="33519742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4 Marcador de número de diapositiva"/>
          <p:cNvSpPr txBox="1">
            <a:spLocks noGrp="1"/>
          </p:cNvSpPr>
          <p:nvPr/>
        </p:nvSpPr>
        <p:spPr bwMode="auto">
          <a:xfrm>
            <a:off x="7042150" y="647223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FB43F2B8-2170-4242-8462-DCEF48EB6C9D}" type="slidenum">
              <a:rPr lang="es-CL" altLang="es-PE" sz="1200"/>
              <a:pPr algn="r" eaLnBrk="1" hangingPunct="1">
                <a:spcBef>
                  <a:spcPct val="0"/>
                </a:spcBef>
                <a:buFontTx/>
                <a:buNone/>
              </a:pPr>
              <a:t>34</a:t>
            </a:fld>
            <a:endParaRPr lang="es-CL" altLang="es-PE" sz="1200"/>
          </a:p>
        </p:txBody>
      </p:sp>
      <p:sp>
        <p:nvSpPr>
          <p:cNvPr id="13315" name="Rectangle 3088"/>
          <p:cNvSpPr>
            <a:spLocks noGrp="1" noChangeArrowheads="1"/>
          </p:cNvSpPr>
          <p:nvPr>
            <p:ph type="title" idx="4294967295"/>
          </p:nvPr>
        </p:nvSpPr>
        <p:spPr>
          <a:xfrm>
            <a:off x="2561798" y="633366"/>
            <a:ext cx="4020403" cy="1143000"/>
          </a:xfrm>
        </p:spPr>
        <p:txBody>
          <a:bodyPr/>
          <a:lstStyle/>
          <a:p>
            <a:pPr eaLnBrk="1" hangingPunct="1"/>
            <a:r>
              <a:rPr lang="es-ES_tradnl" altLang="es-PE" sz="2400" b="1" dirty="0">
                <a:latin typeface="Arial Black" panose="020B0A04020102020204" pitchFamily="34" charset="0"/>
              </a:rPr>
              <a:t>TEORIA DEL FUEGO</a:t>
            </a:r>
          </a:p>
        </p:txBody>
      </p:sp>
      <p:sp>
        <p:nvSpPr>
          <p:cNvPr id="13316" name="Rectangle 3101"/>
          <p:cNvSpPr>
            <a:spLocks noChangeArrowheads="1"/>
          </p:cNvSpPr>
          <p:nvPr/>
        </p:nvSpPr>
        <p:spPr bwMode="auto">
          <a:xfrm>
            <a:off x="5126821" y="2462662"/>
            <a:ext cx="33475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es-PE" sz="2000" b="1" dirty="0"/>
              <a:t>TETRAEDRO DEL FUEGO</a:t>
            </a:r>
            <a:endParaRPr lang="es-CL" altLang="es-PE" sz="2000" b="1" dirty="0"/>
          </a:p>
        </p:txBody>
      </p:sp>
      <p:sp>
        <p:nvSpPr>
          <p:cNvPr id="13317" name="Rectangle 3102"/>
          <p:cNvSpPr>
            <a:spLocks noChangeArrowheads="1"/>
          </p:cNvSpPr>
          <p:nvPr/>
        </p:nvSpPr>
        <p:spPr bwMode="auto">
          <a:xfrm>
            <a:off x="801154" y="2462662"/>
            <a:ext cx="32738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es-PE" sz="2000" b="1" dirty="0"/>
              <a:t>TRIANGULO DEL FUEGO</a:t>
            </a:r>
            <a:endParaRPr lang="es-CL" altLang="es-PE" sz="2000" b="1" dirty="0"/>
          </a:p>
        </p:txBody>
      </p:sp>
      <p:pic>
        <p:nvPicPr>
          <p:cNvPr id="13318" name="Picture 3104" descr="TRI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699" y="3155157"/>
            <a:ext cx="39243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105" descr="TETAED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5926" y="3155157"/>
            <a:ext cx="38893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0FD57904-903D-4979-8E25-544835429B55}"/>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0" name="Imagen 9">
            <a:extLst>
              <a:ext uri="{FF2B5EF4-FFF2-40B4-BE49-F238E27FC236}">
                <a16:creationId xmlns:a16="http://schemas.microsoft.com/office/drawing/2014/main" id="{356DC0DB-DBAF-41FD-92BE-FAEF689CEE1C}"/>
              </a:ext>
            </a:extLst>
          </p:cNvPr>
          <p:cNvPicPr>
            <a:picLocks noChangeAspect="1"/>
          </p:cNvPicPr>
          <p:nvPr/>
        </p:nvPicPr>
        <p:blipFill rotWithShape="1">
          <a:blip r:embed="rId6"/>
          <a:srcRect l="8824" t="17766" r="8824" b="10174"/>
          <a:stretch/>
        </p:blipFill>
        <p:spPr>
          <a:xfrm>
            <a:off x="304800" y="193320"/>
            <a:ext cx="1691002" cy="872070"/>
          </a:xfrm>
          <a:prstGeom prst="rect">
            <a:avLst/>
          </a:prstGeom>
        </p:spPr>
      </p:pic>
      <p:pic>
        <p:nvPicPr>
          <p:cNvPr id="2" name="Sonido grabado">
            <a:hlinkClick r:id="" action="ppaction://media"/>
            <a:extLst>
              <a:ext uri="{FF2B5EF4-FFF2-40B4-BE49-F238E27FC236}">
                <a16:creationId xmlns:a16="http://schemas.microsoft.com/office/drawing/2014/main" id="{747A763E-7F1C-4113-89D0-E79B4C22C7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6615" y="5715000"/>
            <a:ext cx="609600" cy="609600"/>
          </a:xfrm>
          <a:prstGeom prst="rect">
            <a:avLst/>
          </a:prstGeom>
        </p:spPr>
      </p:pic>
    </p:spTree>
    <p:extLst>
      <p:ext uri="{BB962C8B-B14F-4D97-AF65-F5344CB8AC3E}">
        <p14:creationId xmlns:p14="http://schemas.microsoft.com/office/powerpoint/2010/main" val="15916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5 Marcador de número de diapositiva"/>
          <p:cNvSpPr txBox="1">
            <a:spLocks noGrp="1"/>
          </p:cNvSpPr>
          <p:nvPr/>
        </p:nvSpPr>
        <p:spPr bwMode="auto">
          <a:xfrm>
            <a:off x="7042150" y="624363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25A782D-A37C-487D-AC57-5F93E4F4D535}" type="slidenum">
              <a:rPr lang="es-CL" altLang="es-PE" sz="1200"/>
              <a:pPr algn="r" eaLnBrk="1" hangingPunct="1">
                <a:spcBef>
                  <a:spcPct val="0"/>
                </a:spcBef>
                <a:buFontTx/>
                <a:buNone/>
              </a:pPr>
              <a:t>35</a:t>
            </a:fld>
            <a:endParaRPr lang="es-CL" altLang="es-PE" sz="1200"/>
          </a:p>
        </p:txBody>
      </p:sp>
      <p:sp>
        <p:nvSpPr>
          <p:cNvPr id="15363" name="Rectangle 2"/>
          <p:cNvSpPr>
            <a:spLocks noGrp="1" noChangeArrowheads="1"/>
          </p:cNvSpPr>
          <p:nvPr>
            <p:ph type="title" idx="4294967295"/>
          </p:nvPr>
        </p:nvSpPr>
        <p:spPr>
          <a:xfrm>
            <a:off x="1752599" y="1425387"/>
            <a:ext cx="5638800" cy="647700"/>
          </a:xfrm>
        </p:spPr>
        <p:txBody>
          <a:bodyPr/>
          <a:lstStyle/>
          <a:p>
            <a:pPr eaLnBrk="1" hangingPunct="1"/>
            <a:r>
              <a:rPr lang="es-ES_tradnl" altLang="es-PE" sz="2400" b="1" dirty="0">
                <a:latin typeface="Arial Black" panose="020B0A04020102020204" pitchFamily="34" charset="0"/>
              </a:rPr>
              <a:t>CLASIFICACION DE LOS FUEGOS</a:t>
            </a:r>
          </a:p>
        </p:txBody>
      </p:sp>
      <p:sp>
        <p:nvSpPr>
          <p:cNvPr id="388099" name="Rectangle 3"/>
          <p:cNvSpPr>
            <a:spLocks noGrp="1" noChangeArrowheads="1"/>
          </p:cNvSpPr>
          <p:nvPr>
            <p:ph type="body" idx="4294967295"/>
          </p:nvPr>
        </p:nvSpPr>
        <p:spPr>
          <a:xfrm>
            <a:off x="532606" y="2247806"/>
            <a:ext cx="8078787" cy="3959225"/>
          </a:xfrm>
          <a:ln>
            <a:solidFill>
              <a:schemeClr val="tx1"/>
            </a:solidFill>
            <a:miter lim="800000"/>
            <a:headEnd/>
            <a:tailEnd/>
          </a:ln>
        </p:spPr>
        <p:txBody>
          <a:bodyPr/>
          <a:lstStyle/>
          <a:p>
            <a:pPr algn="just" eaLnBrk="1" hangingPunct="1">
              <a:lnSpc>
                <a:spcPct val="90000"/>
              </a:lnSpc>
              <a:buFont typeface="Wingdings" panose="05000000000000000000" pitchFamily="2" charset="2"/>
              <a:buNone/>
              <a:defRPr/>
            </a:pPr>
            <a:r>
              <a:rPr lang="es-VE" sz="2000" b="1" dirty="0"/>
              <a:t>NTP 350.021:2012 (Revisada el 2017) Clasificación De Los Fuegos y Su Representación Gráfica</a:t>
            </a:r>
            <a:r>
              <a:rPr lang="es-VE" sz="2000" dirty="0"/>
              <a:t>. 4ª Edición ,</a:t>
            </a:r>
          </a:p>
          <a:p>
            <a:pPr algn="just" eaLnBrk="1" hangingPunct="1">
              <a:lnSpc>
                <a:spcPct val="90000"/>
              </a:lnSpc>
              <a:buFont typeface="Wingdings" panose="05000000000000000000" pitchFamily="2" charset="2"/>
              <a:buNone/>
              <a:defRPr/>
            </a:pPr>
            <a:r>
              <a:rPr lang="es-ES_tradnl" altLang="es-PE" sz="2000" b="1" dirty="0"/>
              <a:t>NTP 350.043-1 1998 Extintores Portátiles, Selección, Distribución, Inspección, Mantenimiento, Recarga y Prueba Hidrostática.</a:t>
            </a:r>
          </a:p>
          <a:p>
            <a:pPr algn="just" eaLnBrk="1" hangingPunct="1">
              <a:lnSpc>
                <a:spcPct val="90000"/>
              </a:lnSpc>
              <a:buFont typeface="Wingdings" panose="05000000000000000000" pitchFamily="2" charset="2"/>
              <a:buNone/>
              <a:defRPr/>
            </a:pPr>
            <a:r>
              <a:rPr lang="es-ES_tradnl" altLang="es-PE" sz="2000" b="1" dirty="0"/>
              <a:t>Norma NFPA 10 Portable </a:t>
            </a:r>
            <a:r>
              <a:rPr lang="es-ES_tradnl" altLang="es-PE" sz="2000" b="1" dirty="0" err="1"/>
              <a:t>Fire</a:t>
            </a:r>
            <a:r>
              <a:rPr lang="es-ES_tradnl" altLang="es-PE" sz="2000" b="1" dirty="0"/>
              <a:t> </a:t>
            </a:r>
            <a:r>
              <a:rPr lang="es-ES_tradnl" altLang="es-PE" sz="2000" b="1" dirty="0" err="1"/>
              <a:t>Extinguishers</a:t>
            </a:r>
            <a:r>
              <a:rPr lang="es-ES_tradnl" altLang="es-PE" sz="2000" b="1" dirty="0"/>
              <a:t>.</a:t>
            </a:r>
          </a:p>
          <a:p>
            <a:pPr algn="just" eaLnBrk="1" hangingPunct="1">
              <a:lnSpc>
                <a:spcPct val="90000"/>
              </a:lnSpc>
              <a:defRPr/>
            </a:pPr>
            <a:endParaRPr lang="es-ES_tradnl" altLang="es-PE" sz="2000" dirty="0"/>
          </a:p>
          <a:p>
            <a:pPr algn="just" eaLnBrk="1" hangingPunct="1">
              <a:lnSpc>
                <a:spcPct val="90000"/>
              </a:lnSpc>
              <a:defRPr/>
            </a:pPr>
            <a:r>
              <a:rPr lang="es-ES_tradnl" altLang="es-PE" sz="2000" dirty="0"/>
              <a:t>Define  los fuegos por su naturaleza y utiliza una simbología que permite identificar la clase de fuego  y los agentes extintores que se deben usar. </a:t>
            </a:r>
          </a:p>
          <a:p>
            <a:pPr algn="just" eaLnBrk="1" hangingPunct="1">
              <a:lnSpc>
                <a:spcPct val="90000"/>
              </a:lnSpc>
              <a:defRPr/>
            </a:pPr>
            <a:r>
              <a:rPr lang="es-ES_tradnl" altLang="es-PE" sz="2000" dirty="0"/>
              <a:t>Esta clasificación separa los fuegos en cuatro grandes grupos según el combustible (lo que se quema).</a:t>
            </a:r>
          </a:p>
        </p:txBody>
      </p:sp>
      <p:sp>
        <p:nvSpPr>
          <p:cNvPr id="6" name="Rectángulo 5">
            <a:extLst>
              <a:ext uri="{FF2B5EF4-FFF2-40B4-BE49-F238E27FC236}">
                <a16:creationId xmlns:a16="http://schemas.microsoft.com/office/drawing/2014/main" id="{9E7C561D-9B4A-4074-8A4C-8B68B6F41E1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3B433AA3-6C65-4F42-9EE8-C72C195034EA}"/>
              </a:ext>
            </a:extLst>
          </p:cNvPr>
          <p:cNvPicPr>
            <a:picLocks noChangeAspect="1"/>
          </p:cNvPicPr>
          <p:nvPr/>
        </p:nvPicPr>
        <p:blipFill rotWithShape="1">
          <a:blip r:embed="rId4"/>
          <a:srcRect l="8824" t="17766" r="8824" b="10174"/>
          <a:stretch/>
        </p:blipFill>
        <p:spPr>
          <a:xfrm>
            <a:off x="304800" y="193320"/>
            <a:ext cx="1691002" cy="872070"/>
          </a:xfrm>
          <a:prstGeom prst="rect">
            <a:avLst/>
          </a:prstGeom>
        </p:spPr>
      </p:pic>
      <p:pic>
        <p:nvPicPr>
          <p:cNvPr id="2" name="Sonido grabado">
            <a:hlinkClick r:id="" action="ppaction://media"/>
            <a:extLst>
              <a:ext uri="{FF2B5EF4-FFF2-40B4-BE49-F238E27FC236}">
                <a16:creationId xmlns:a16="http://schemas.microsoft.com/office/drawing/2014/main" id="{4AB8A529-5CC5-46C2-B4A4-87301A32EC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6593" y="696124"/>
            <a:ext cx="609600" cy="609600"/>
          </a:xfrm>
          <a:prstGeom prst="rect">
            <a:avLst/>
          </a:prstGeom>
        </p:spPr>
      </p:pic>
    </p:spTree>
    <p:extLst>
      <p:ext uri="{BB962C8B-B14F-4D97-AF65-F5344CB8AC3E}">
        <p14:creationId xmlns:p14="http://schemas.microsoft.com/office/powerpoint/2010/main" val="10684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Text Box 3"/>
          <p:cNvSpPr txBox="1">
            <a:spLocks noChangeArrowheads="1"/>
          </p:cNvSpPr>
          <p:nvPr/>
        </p:nvSpPr>
        <p:spPr bwMode="auto">
          <a:xfrm>
            <a:off x="474482" y="2478801"/>
            <a:ext cx="2362200" cy="830997"/>
          </a:xfrm>
          <a:prstGeom prst="rect">
            <a:avLst/>
          </a:prstGeom>
          <a:noFill/>
          <a:ln w="38100">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s-ES" altLang="es-PE" sz="2400" dirty="0">
                <a:ln w="0"/>
                <a:effectLst>
                  <a:outerShdw blurRad="38100" dist="19050" dir="2700000" algn="tl" rotWithShape="0">
                    <a:schemeClr val="dk1">
                      <a:alpha val="40000"/>
                    </a:schemeClr>
                  </a:outerShdw>
                </a:effectLst>
                <a:latin typeface="Arial Black" panose="020B0A04020102020204" pitchFamily="34" charset="0"/>
              </a:rPr>
              <a:t>CLASES</a:t>
            </a:r>
            <a:r>
              <a:rPr lang="es-ES" altLang="es-PE" sz="2400" dirty="0">
                <a:ln w="0"/>
                <a:effectLst>
                  <a:outerShdw blurRad="38100" dist="19050" dir="2700000" algn="tl" rotWithShape="0">
                    <a:schemeClr val="dk1">
                      <a:alpha val="40000"/>
                    </a:schemeClr>
                  </a:outerShdw>
                </a:effectLst>
              </a:rPr>
              <a:t> </a:t>
            </a:r>
            <a:r>
              <a:rPr lang="es-ES" altLang="es-PE" sz="2400" dirty="0">
                <a:ln w="0"/>
                <a:effectLst>
                  <a:outerShdw blurRad="38100" dist="19050" dir="2700000" algn="tl" rotWithShape="0">
                    <a:schemeClr val="dk1">
                      <a:alpha val="40000"/>
                    </a:schemeClr>
                  </a:outerShdw>
                </a:effectLst>
                <a:latin typeface="Arial Black" panose="020B0A04020102020204" pitchFamily="34" charset="0"/>
              </a:rPr>
              <a:t>DE FUEGOS </a:t>
            </a:r>
            <a:endParaRPr lang="es-CR" altLang="es-PE" sz="2400" dirty="0">
              <a:ln w="0"/>
              <a:effectLst>
                <a:outerShdw blurRad="38100" dist="19050" dir="2700000" algn="tl" rotWithShape="0">
                  <a:schemeClr val="dk1">
                    <a:alpha val="40000"/>
                  </a:schemeClr>
                </a:outerShdw>
              </a:effectLst>
              <a:latin typeface="Arial Black" panose="020B0A04020102020204" pitchFamily="34" charset="0"/>
            </a:endParaRPr>
          </a:p>
        </p:txBody>
      </p:sp>
      <p:pic>
        <p:nvPicPr>
          <p:cNvPr id="2" name="Imagen 1">
            <a:extLst>
              <a:ext uri="{FF2B5EF4-FFF2-40B4-BE49-F238E27FC236}">
                <a16:creationId xmlns:a16="http://schemas.microsoft.com/office/drawing/2014/main" id="{A9DD2300-2587-4A6E-B5ED-9BAEA5A2D551}"/>
              </a:ext>
            </a:extLst>
          </p:cNvPr>
          <p:cNvPicPr>
            <a:picLocks noChangeAspect="1"/>
          </p:cNvPicPr>
          <p:nvPr/>
        </p:nvPicPr>
        <p:blipFill rotWithShape="1">
          <a:blip r:embed="rId4"/>
          <a:srcRect l="20833" t="21838" r="42500" b="9980"/>
          <a:stretch/>
        </p:blipFill>
        <p:spPr>
          <a:xfrm>
            <a:off x="3162773" y="380720"/>
            <a:ext cx="5791201" cy="5858156"/>
          </a:xfrm>
          <a:prstGeom prst="rect">
            <a:avLst/>
          </a:prstGeom>
        </p:spPr>
      </p:pic>
      <p:sp>
        <p:nvSpPr>
          <p:cNvPr id="9" name="Rectángulo 8">
            <a:extLst>
              <a:ext uri="{FF2B5EF4-FFF2-40B4-BE49-F238E27FC236}">
                <a16:creationId xmlns:a16="http://schemas.microsoft.com/office/drawing/2014/main" id="{F762ED1E-04AC-44CF-B2E6-2FA078BC669A}"/>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0" name="Imagen 9">
            <a:extLst>
              <a:ext uri="{FF2B5EF4-FFF2-40B4-BE49-F238E27FC236}">
                <a16:creationId xmlns:a16="http://schemas.microsoft.com/office/drawing/2014/main" id="{3FFEACC0-985A-493C-A630-ABB26F2D24BD}"/>
              </a:ext>
            </a:extLst>
          </p:cNvPr>
          <p:cNvPicPr>
            <a:picLocks noChangeAspect="1"/>
          </p:cNvPicPr>
          <p:nvPr/>
        </p:nvPicPr>
        <p:blipFill rotWithShape="1">
          <a:blip r:embed="rId5"/>
          <a:srcRect l="8824" t="17766" r="8824" b="10174"/>
          <a:stretch/>
        </p:blipFill>
        <p:spPr>
          <a:xfrm>
            <a:off x="304800" y="193320"/>
            <a:ext cx="1691002" cy="872070"/>
          </a:xfrm>
          <a:prstGeom prst="rect">
            <a:avLst/>
          </a:prstGeom>
        </p:spPr>
      </p:pic>
      <p:pic>
        <p:nvPicPr>
          <p:cNvPr id="3" name="Sonido grabado">
            <a:hlinkClick r:id="" action="ppaction://media"/>
            <a:extLst>
              <a:ext uri="{FF2B5EF4-FFF2-40B4-BE49-F238E27FC236}">
                <a16:creationId xmlns:a16="http://schemas.microsoft.com/office/drawing/2014/main" id="{551BD00B-38A1-4EBC-84AF-4134DEABF1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026" y="5712399"/>
            <a:ext cx="609600" cy="609600"/>
          </a:xfrm>
          <a:prstGeom prst="rect">
            <a:avLst/>
          </a:prstGeom>
        </p:spPr>
      </p:pic>
    </p:spTree>
    <p:extLst>
      <p:ext uri="{BB962C8B-B14F-4D97-AF65-F5344CB8AC3E}">
        <p14:creationId xmlns:p14="http://schemas.microsoft.com/office/powerpoint/2010/main" val="419283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914400" y="884143"/>
            <a:ext cx="7543800" cy="1295400"/>
          </a:xfrm>
        </p:spPr>
        <p:txBody>
          <a:bodyPr lIns="0" rIns="0" bIns="0">
            <a:normAutofit fontScale="90000"/>
          </a:bodyPr>
          <a:lstStyle/>
          <a:p>
            <a:pPr algn="ctr" eaLnBrk="1" hangingPunct="1"/>
            <a:r>
              <a:rPr lang="es-VE" b="1" dirty="0">
                <a:solidFill>
                  <a:schemeClr val="tx1"/>
                </a:solidFill>
                <a:latin typeface="Arial Black" pitchFamily="34" charset="0"/>
              </a:rPr>
              <a:t>Extintores de Incendios</a:t>
            </a:r>
            <a:br>
              <a:rPr lang="es-VE" b="1" dirty="0">
                <a:solidFill>
                  <a:schemeClr val="tx1"/>
                </a:solidFill>
                <a:latin typeface="Arial Black" pitchFamily="34" charset="0"/>
              </a:rPr>
            </a:br>
            <a:r>
              <a:rPr lang="es-VE" sz="1800" b="1" dirty="0">
                <a:solidFill>
                  <a:schemeClr val="tx1"/>
                </a:solidFill>
                <a:latin typeface="Arial Black" pitchFamily="34" charset="0"/>
              </a:rPr>
              <a:t>Definición</a:t>
            </a:r>
          </a:p>
        </p:txBody>
      </p:sp>
      <p:sp>
        <p:nvSpPr>
          <p:cNvPr id="12291" name="Rectangle 3"/>
          <p:cNvSpPr>
            <a:spLocks noGrp="1" noChangeArrowheads="1"/>
          </p:cNvSpPr>
          <p:nvPr>
            <p:ph type="body" sz="half" idx="4294967295"/>
          </p:nvPr>
        </p:nvSpPr>
        <p:spPr>
          <a:xfrm>
            <a:off x="0" y="2366963"/>
            <a:ext cx="4572000" cy="3829050"/>
          </a:xfrm>
        </p:spPr>
        <p:txBody>
          <a:bodyPr/>
          <a:lstStyle/>
          <a:p>
            <a:pPr marL="571500" indent="-571500" eaLnBrk="1" hangingPunct="1">
              <a:buFont typeface="Wingdings" pitchFamily="2" charset="2"/>
              <a:buNone/>
            </a:pPr>
            <a:r>
              <a:rPr lang="es-ES" dirty="0"/>
              <a:t>    </a:t>
            </a:r>
          </a:p>
          <a:p>
            <a:pPr marL="571500" indent="-571500" algn="just" eaLnBrk="1" hangingPunct="1">
              <a:buFont typeface="Wingdings" pitchFamily="2" charset="2"/>
              <a:buNone/>
            </a:pPr>
            <a:r>
              <a:rPr lang="es-ES" dirty="0"/>
              <a:t>          </a:t>
            </a:r>
            <a:r>
              <a:rPr lang="es-ES" sz="2400" b="1" dirty="0">
                <a:latin typeface="Arial Black" pitchFamily="34" charset="0"/>
              </a:rPr>
              <a:t>Equipo que al ser accionado expele bajo presión el agente extinguidor que contiene y permite que este sea dirigido hacia el fuego.</a:t>
            </a:r>
            <a:endParaRPr lang="es-VE" sz="2400" b="1" dirty="0">
              <a:latin typeface="Arial Black" pitchFamily="34" charset="0"/>
            </a:endParaRPr>
          </a:p>
        </p:txBody>
      </p:sp>
      <p:sp>
        <p:nvSpPr>
          <p:cNvPr id="10242" name="6 Marcador de número de diapositiva"/>
          <p:cNvSpPr txBox="1">
            <a:spLocks noGrp="1"/>
          </p:cNvSpPr>
          <p:nvPr/>
        </p:nvSpPr>
        <p:spPr>
          <a:xfrm>
            <a:off x="7924800" y="6356350"/>
            <a:ext cx="762000" cy="365125"/>
          </a:xfrm>
          <a:prstGeom prst="rect">
            <a:avLst/>
          </a:prstGeom>
          <a:noFill/>
        </p:spPr>
        <p:txBody>
          <a:bodyPr lIns="0" tIns="0" rIns="0" bIns="0" anchor="b"/>
          <a:lstStyle/>
          <a:p>
            <a:pPr algn="r">
              <a:defRPr/>
            </a:pPr>
            <a:fld id="{269BDE29-8D7B-4A4A-9639-9AEE09DCF783}" type="slidenum">
              <a:rPr lang="es-VE" altLang="en-US" sz="1200">
                <a:solidFill>
                  <a:schemeClr val="tx2">
                    <a:shade val="90000"/>
                  </a:schemeClr>
                </a:solidFill>
                <a:latin typeface="Arial Narrow" pitchFamily="34" charset="0"/>
              </a:rPr>
              <a:pPr algn="r">
                <a:defRPr/>
              </a:pPr>
              <a:t>37</a:t>
            </a:fld>
            <a:endParaRPr lang="es-VE" altLang="en-US" sz="1200">
              <a:solidFill>
                <a:schemeClr val="tx2">
                  <a:shade val="90000"/>
                </a:schemeClr>
              </a:solidFill>
              <a:latin typeface="Arial Narrow" pitchFamily="34" charset="0"/>
            </a:endParaRPr>
          </a:p>
        </p:txBody>
      </p:sp>
      <p:pic>
        <p:nvPicPr>
          <p:cNvPr id="2" name="Imagen 1">
            <a:extLst>
              <a:ext uri="{FF2B5EF4-FFF2-40B4-BE49-F238E27FC236}">
                <a16:creationId xmlns:a16="http://schemas.microsoft.com/office/drawing/2014/main" id="{1607C53A-5A7E-4544-B5AD-D864CF6EE7DF}"/>
              </a:ext>
            </a:extLst>
          </p:cNvPr>
          <p:cNvPicPr>
            <a:picLocks noChangeAspect="1"/>
          </p:cNvPicPr>
          <p:nvPr/>
        </p:nvPicPr>
        <p:blipFill>
          <a:blip r:embed="rId5"/>
          <a:stretch>
            <a:fillRect/>
          </a:stretch>
        </p:blipFill>
        <p:spPr>
          <a:xfrm>
            <a:off x="4876800" y="2790729"/>
            <a:ext cx="3962400" cy="2981966"/>
          </a:xfrm>
          <a:prstGeom prst="rect">
            <a:avLst/>
          </a:prstGeom>
          <a:ln>
            <a:solidFill>
              <a:schemeClr val="tx1"/>
            </a:solidFill>
          </a:ln>
        </p:spPr>
      </p:pic>
      <p:sp>
        <p:nvSpPr>
          <p:cNvPr id="8" name="Rectángulo 7">
            <a:extLst>
              <a:ext uri="{FF2B5EF4-FFF2-40B4-BE49-F238E27FC236}">
                <a16:creationId xmlns:a16="http://schemas.microsoft.com/office/drawing/2014/main" id="{B8044A78-2719-4C15-A8D8-D98FCAC0C860}"/>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0" name="Imagen 9">
            <a:extLst>
              <a:ext uri="{FF2B5EF4-FFF2-40B4-BE49-F238E27FC236}">
                <a16:creationId xmlns:a16="http://schemas.microsoft.com/office/drawing/2014/main" id="{0983767A-BCA2-4A2E-9219-48E051A2D5E3}"/>
              </a:ext>
            </a:extLst>
          </p:cNvPr>
          <p:cNvPicPr>
            <a:picLocks noChangeAspect="1"/>
          </p:cNvPicPr>
          <p:nvPr/>
        </p:nvPicPr>
        <p:blipFill rotWithShape="1">
          <a:blip r:embed="rId6"/>
          <a:srcRect l="8824" t="17766" r="8824" b="10174"/>
          <a:stretch/>
        </p:blipFill>
        <p:spPr>
          <a:xfrm>
            <a:off x="304800" y="193320"/>
            <a:ext cx="1691002" cy="872070"/>
          </a:xfrm>
          <a:prstGeom prst="rect">
            <a:avLst/>
          </a:prstGeom>
        </p:spPr>
      </p:pic>
      <p:pic>
        <p:nvPicPr>
          <p:cNvPr id="3" name="Sonido grabado">
            <a:hlinkClick r:id="" action="ppaction://media"/>
            <a:extLst>
              <a:ext uri="{FF2B5EF4-FFF2-40B4-BE49-F238E27FC236}">
                <a16:creationId xmlns:a16="http://schemas.microsoft.com/office/drawing/2014/main" id="{983FBB3B-9CA4-4587-9B0D-42FDEA2C6D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55943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839" y="836493"/>
            <a:ext cx="7399361" cy="554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Text Box 3"/>
          <p:cNvSpPr txBox="1">
            <a:spLocks noChangeArrowheads="1"/>
          </p:cNvSpPr>
          <p:nvPr/>
        </p:nvSpPr>
        <p:spPr bwMode="auto">
          <a:xfrm>
            <a:off x="2376008" y="267951"/>
            <a:ext cx="47650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s-ES_tradnl" altLang="es-PE" sz="2800" dirty="0">
                <a:ln w="0"/>
                <a:effectLst>
                  <a:outerShdw blurRad="38100" dist="19050" dir="2700000" algn="tl" rotWithShape="0">
                    <a:schemeClr val="dk1">
                      <a:alpha val="40000"/>
                    </a:schemeClr>
                  </a:outerShdw>
                </a:effectLst>
                <a:latin typeface="Arial Black" panose="020B0A04020102020204" pitchFamily="34" charset="0"/>
              </a:rPr>
              <a:t>TIPOS DE EXTINTORES</a:t>
            </a:r>
          </a:p>
        </p:txBody>
      </p:sp>
      <p:pic>
        <p:nvPicPr>
          <p:cNvPr id="197636" name="Picture 4" descr="C:\Carlos\HST\Didáctico\Cursos\Incendio\Extinguidores AFFF_archivos\matafuegos-carro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453" y="927138"/>
            <a:ext cx="2514600" cy="1925638"/>
          </a:xfrm>
          <a:prstGeom prst="rect">
            <a:avLst/>
          </a:prstGeom>
          <a:noFill/>
          <a:extLst>
            <a:ext uri="{909E8E84-426E-40DD-AFC4-6F175D3DCCD1}">
              <a14:hiddenFill xmlns:a14="http://schemas.microsoft.com/office/drawing/2010/main">
                <a:solidFill>
                  <a:srgbClr val="FFFFFF"/>
                </a:solidFill>
              </a14:hiddenFill>
            </a:ext>
          </a:extLst>
        </p:spPr>
      </p:pic>
      <p:pic>
        <p:nvPicPr>
          <p:cNvPr id="197637" name="Picture 5" descr="C:\Carlos\HST\Didáctico\Cursos\Incendio\Extinguidores ACETATO DE POTASIO_archivos\matafuegos-abck.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1958" y="3276600"/>
            <a:ext cx="1557337"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97638" name="Picture 6" descr="C:\Carlos\HST\Didáctico\Cursos\Incendio\Extinguidores FUEGOS D_archivos\matafuegos-abc.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6088" y="1143000"/>
            <a:ext cx="15748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7639" name="Picture 7" descr="C:\Carlos\HST\Didáctico\Cursos\Incendio\Extinguidores CO2_archivos\matafuegos-bc.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6925" y="3048000"/>
            <a:ext cx="1641475" cy="2057400"/>
          </a:xfrm>
          <a:prstGeom prst="rect">
            <a:avLst/>
          </a:prstGeom>
          <a:noFill/>
          <a:extLst>
            <a:ext uri="{909E8E84-426E-40DD-AFC4-6F175D3DCCD1}">
              <a14:hiddenFill xmlns:a14="http://schemas.microsoft.com/office/drawing/2010/main">
                <a:solidFill>
                  <a:srgbClr val="FFFFFF"/>
                </a:solidFill>
              </a14:hiddenFill>
            </a:ext>
          </a:extLst>
        </p:spPr>
      </p:pic>
      <p:sp>
        <p:nvSpPr>
          <p:cNvPr id="197640" name="Text Box 8"/>
          <p:cNvSpPr txBox="1">
            <a:spLocks noChangeArrowheads="1"/>
          </p:cNvSpPr>
          <p:nvPr/>
        </p:nvSpPr>
        <p:spPr bwMode="auto">
          <a:xfrm>
            <a:off x="575328" y="5372933"/>
            <a:ext cx="836638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MX" altLang="es-PE" b="1" dirty="0">
                <a:highlight>
                  <a:srgbClr val="FFFF00"/>
                </a:highlight>
              </a:rPr>
              <a:t>“NO TODOS LOS EXTINTORES SON IGUALES.</a:t>
            </a:r>
          </a:p>
          <a:p>
            <a:r>
              <a:rPr lang="es-MX" altLang="es-PE" b="1" dirty="0">
                <a:highlight>
                  <a:srgbClr val="FFFF00"/>
                </a:highlight>
              </a:rPr>
              <a:t>RECUERDE DETERMINAR LA CLASE DE EXTINTORES EXISTENTES EN SU LUGAR DE TRABAJO Y PARA QUE TIPO DE FUEGO ES APTO ANTES DE UTILIZARLO”.</a:t>
            </a:r>
            <a:endParaRPr lang="es-ES" altLang="es-PE" b="1" dirty="0">
              <a:highlight>
                <a:srgbClr val="FFFF00"/>
              </a:highlight>
            </a:endParaRPr>
          </a:p>
        </p:txBody>
      </p:sp>
      <p:sp>
        <p:nvSpPr>
          <p:cNvPr id="9" name="Rectángulo 8">
            <a:extLst>
              <a:ext uri="{FF2B5EF4-FFF2-40B4-BE49-F238E27FC236}">
                <a16:creationId xmlns:a16="http://schemas.microsoft.com/office/drawing/2014/main" id="{7A0C13E6-BF5B-40D6-AD17-F1F9BBB2AE35}"/>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0" name="Imagen 9">
            <a:extLst>
              <a:ext uri="{FF2B5EF4-FFF2-40B4-BE49-F238E27FC236}">
                <a16:creationId xmlns:a16="http://schemas.microsoft.com/office/drawing/2014/main" id="{E6C1C1E7-93F3-4540-80E7-2634C8319B6F}"/>
              </a:ext>
            </a:extLst>
          </p:cNvPr>
          <p:cNvPicPr>
            <a:picLocks noChangeAspect="1"/>
          </p:cNvPicPr>
          <p:nvPr/>
        </p:nvPicPr>
        <p:blipFill rotWithShape="1">
          <a:blip r:embed="rId9"/>
          <a:srcRect l="8824" t="17766" r="8824" b="10174"/>
          <a:stretch/>
        </p:blipFill>
        <p:spPr>
          <a:xfrm>
            <a:off x="304800" y="193320"/>
            <a:ext cx="1691002" cy="872070"/>
          </a:xfrm>
          <a:prstGeom prst="rect">
            <a:avLst/>
          </a:prstGeom>
        </p:spPr>
      </p:pic>
      <p:pic>
        <p:nvPicPr>
          <p:cNvPr id="2" name="Sonido grabado">
            <a:hlinkClick r:id="" action="ppaction://media"/>
            <a:extLst>
              <a:ext uri="{FF2B5EF4-FFF2-40B4-BE49-F238E27FC236}">
                <a16:creationId xmlns:a16="http://schemas.microsoft.com/office/drawing/2014/main" id="{A9BC1243-D743-4DA1-A5FB-886AB57E38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67081" y="5731985"/>
            <a:ext cx="609600" cy="609600"/>
          </a:xfrm>
          <a:prstGeom prst="rect">
            <a:avLst/>
          </a:prstGeom>
        </p:spPr>
      </p:pic>
    </p:spTree>
    <p:extLst>
      <p:ext uri="{BB962C8B-B14F-4D97-AF65-F5344CB8AC3E}">
        <p14:creationId xmlns:p14="http://schemas.microsoft.com/office/powerpoint/2010/main" val="394292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type="body" sz="half" idx="4294967295"/>
          </p:nvPr>
        </p:nvSpPr>
        <p:spPr>
          <a:xfrm>
            <a:off x="35637" y="2536033"/>
            <a:ext cx="5000625" cy="3483768"/>
          </a:xfrm>
        </p:spPr>
        <p:txBody>
          <a:bodyPr>
            <a:normAutofit lnSpcReduction="10000"/>
          </a:bodyPr>
          <a:lstStyle/>
          <a:p>
            <a:pPr marL="839788" lvl="1" indent="-495300" eaLnBrk="1" hangingPunct="1">
              <a:lnSpc>
                <a:spcPct val="80000"/>
              </a:lnSpc>
              <a:buFont typeface="Wingdings" pitchFamily="2" charset="2"/>
              <a:buChar char="q"/>
              <a:defRPr/>
            </a:pPr>
            <a:r>
              <a:rPr lang="es-ES" sz="2000" b="1" dirty="0"/>
              <a:t>  </a:t>
            </a:r>
            <a:r>
              <a:rPr lang="es-ES" sz="2400" b="1" u="sng" dirty="0"/>
              <a:t>Manual: </a:t>
            </a:r>
            <a:r>
              <a:rPr lang="es-ES" sz="2400" b="1" dirty="0"/>
              <a:t>Su operación se realiza suspendido de la mano y su peso no excede los 25 Kg. </a:t>
            </a:r>
          </a:p>
          <a:p>
            <a:pPr marL="839788" lvl="1" indent="-495300" eaLnBrk="1" hangingPunct="1">
              <a:lnSpc>
                <a:spcPct val="80000"/>
              </a:lnSpc>
              <a:buFont typeface="Wingdings" pitchFamily="2" charset="2"/>
              <a:buChar char="q"/>
              <a:defRPr/>
            </a:pPr>
            <a:r>
              <a:rPr lang="es-ES" sz="2400" b="1" u="sng" dirty="0"/>
              <a:t>Sobre Ruedas: </a:t>
            </a:r>
            <a:r>
              <a:rPr lang="es-ES" sz="2400" b="1" dirty="0"/>
              <a:t> Por tener un peso superior a los 25 Kg. es llevado sobre ruedas para su desplazamiento.</a:t>
            </a:r>
          </a:p>
          <a:p>
            <a:pPr marL="839788" lvl="1" indent="-495300" eaLnBrk="1" hangingPunct="1">
              <a:lnSpc>
                <a:spcPct val="80000"/>
              </a:lnSpc>
              <a:buFont typeface="Wingdings" pitchFamily="2" charset="2"/>
              <a:buChar char="q"/>
              <a:defRPr/>
            </a:pPr>
            <a:r>
              <a:rPr lang="es-ES" sz="2400" b="1" u="sng" dirty="0"/>
              <a:t>De bombeo: </a:t>
            </a:r>
            <a:r>
              <a:rPr lang="es-ES" sz="2400" b="1" dirty="0"/>
              <a:t>tiene capacidad entre 6 y 20 </a:t>
            </a:r>
            <a:r>
              <a:rPr lang="es-ES" sz="2400" b="1" dirty="0" err="1"/>
              <a:t>lts</a:t>
            </a:r>
            <a:r>
              <a:rPr lang="es-ES" sz="2400" b="1" dirty="0"/>
              <a:t>.  Se pueden llevar en la espalda o cargados en la mano hasta el sitio donde se utilizarán.</a:t>
            </a:r>
            <a:endParaRPr lang="es-VE" sz="2400" b="1" dirty="0"/>
          </a:p>
        </p:txBody>
      </p:sp>
      <p:graphicFrame>
        <p:nvGraphicFramePr>
          <p:cNvPr id="1026" name="Object 6"/>
          <p:cNvGraphicFramePr>
            <a:graphicFrameLocks noChangeAspect="1"/>
          </p:cNvGraphicFramePr>
          <p:nvPr>
            <p:extLst>
              <p:ext uri="{D42A27DB-BD31-4B8C-83A1-F6EECF244321}">
                <p14:modId xmlns:p14="http://schemas.microsoft.com/office/powerpoint/2010/main" val="464378404"/>
              </p:ext>
            </p:extLst>
          </p:nvPr>
        </p:nvGraphicFramePr>
        <p:xfrm>
          <a:off x="5181600" y="3962400"/>
          <a:ext cx="1752600" cy="2313432"/>
        </p:xfrm>
        <a:graphic>
          <a:graphicData uri="http://schemas.openxmlformats.org/presentationml/2006/ole">
            <mc:AlternateContent xmlns:mc="http://schemas.openxmlformats.org/markup-compatibility/2006">
              <mc:Choice xmlns:v="urn:schemas-microsoft-com:vml" Requires="v">
                <p:oleObj spid="_x0000_s308308" name="Foto de Photo Editor" r:id="rId6" imgW="1600000" imgH="2180952" progId="">
                  <p:embed/>
                </p:oleObj>
              </mc:Choice>
              <mc:Fallback>
                <p:oleObj name="Foto de Photo Editor" r:id="rId6" imgW="1600000" imgH="2180952"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962400"/>
                        <a:ext cx="1752600" cy="2313432"/>
                      </a:xfrm>
                      <a:prstGeom prst="rect">
                        <a:avLst/>
                      </a:prstGeom>
                      <a:noFill/>
                      <a:ln>
                        <a:noFill/>
                      </a:ln>
                      <a:effectLst/>
                      <a:extLst/>
                    </p:spPr>
                  </p:pic>
                </p:oleObj>
              </mc:Fallback>
            </mc:AlternateContent>
          </a:graphicData>
        </a:graphic>
      </p:graphicFrame>
      <p:pic>
        <p:nvPicPr>
          <p:cNvPr id="1031" name="Picture 7"/>
          <p:cNvPicPr>
            <a:picLocks noChangeAspect="1" noChangeArrowheads="1"/>
          </p:cNvPicPr>
          <p:nvPr/>
        </p:nvPicPr>
        <p:blipFill>
          <a:blip r:embed="rId8" cstate="print"/>
          <a:srcRect/>
          <a:stretch>
            <a:fillRect/>
          </a:stretch>
        </p:blipFill>
        <p:spPr bwMode="auto">
          <a:xfrm>
            <a:off x="5105400" y="1524000"/>
            <a:ext cx="1447800" cy="2438400"/>
          </a:xfrm>
          <a:prstGeom prst="rect">
            <a:avLst/>
          </a:prstGeom>
          <a:noFill/>
          <a:ln w="9525">
            <a:noFill/>
            <a:miter lim="800000"/>
            <a:headEnd/>
            <a:tailEnd/>
          </a:ln>
        </p:spPr>
      </p:pic>
      <p:sp>
        <p:nvSpPr>
          <p:cNvPr id="9" name="Rectángulo 8">
            <a:extLst>
              <a:ext uri="{FF2B5EF4-FFF2-40B4-BE49-F238E27FC236}">
                <a16:creationId xmlns:a16="http://schemas.microsoft.com/office/drawing/2014/main" id="{BFF6BAB7-CCC6-45F2-AF81-8016ED51F143}"/>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029" name="Picture 11" descr="ext_botellin.jpg (8583 bytes)"/>
          <p:cNvPicPr>
            <a:picLocks noGrp="1" noChangeAspect="1" noChangeArrowheads="1"/>
          </p:cNvPicPr>
          <p:nvPr>
            <p:ph sz="quarter" idx="4294967295"/>
          </p:nvPr>
        </p:nvPicPr>
        <p:blipFill>
          <a:blip r:embed="rId9" cstate="print"/>
          <a:srcRect/>
          <a:stretch>
            <a:fillRect/>
          </a:stretch>
        </p:blipFill>
        <p:spPr>
          <a:xfrm>
            <a:off x="6682616" y="1907227"/>
            <a:ext cx="2063750" cy="2590800"/>
          </a:xfrm>
        </p:spPr>
      </p:pic>
      <p:pic>
        <p:nvPicPr>
          <p:cNvPr id="10" name="Imagen 9">
            <a:extLst>
              <a:ext uri="{FF2B5EF4-FFF2-40B4-BE49-F238E27FC236}">
                <a16:creationId xmlns:a16="http://schemas.microsoft.com/office/drawing/2014/main" id="{F60CF233-87B0-4717-8B14-A2A4E7AAC018}"/>
              </a:ext>
            </a:extLst>
          </p:cNvPr>
          <p:cNvPicPr>
            <a:picLocks noChangeAspect="1"/>
          </p:cNvPicPr>
          <p:nvPr/>
        </p:nvPicPr>
        <p:blipFill rotWithShape="1">
          <a:blip r:embed="rId10"/>
          <a:srcRect l="8824" t="17766" r="8824" b="10174"/>
          <a:stretch/>
        </p:blipFill>
        <p:spPr>
          <a:xfrm>
            <a:off x="304800" y="193320"/>
            <a:ext cx="1691002" cy="872070"/>
          </a:xfrm>
          <a:prstGeom prst="rect">
            <a:avLst/>
          </a:prstGeom>
        </p:spPr>
      </p:pic>
      <p:sp>
        <p:nvSpPr>
          <p:cNvPr id="11" name="4 Título">
            <a:extLst>
              <a:ext uri="{FF2B5EF4-FFF2-40B4-BE49-F238E27FC236}">
                <a16:creationId xmlns:a16="http://schemas.microsoft.com/office/drawing/2014/main" id="{E3A70118-E838-4F98-B686-7E36903FE543}"/>
              </a:ext>
            </a:extLst>
          </p:cNvPr>
          <p:cNvSpPr txBox="1">
            <a:spLocks/>
          </p:cNvSpPr>
          <p:nvPr/>
        </p:nvSpPr>
        <p:spPr>
          <a:xfrm>
            <a:off x="35637" y="1836063"/>
            <a:ext cx="3276600" cy="40579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es-ES" sz="2000" b="1" dirty="0">
                <a:solidFill>
                  <a:schemeClr val="tx1"/>
                </a:solidFill>
                <a:latin typeface="Arial Black" panose="020B0A04020102020204" pitchFamily="34" charset="0"/>
              </a:rPr>
              <a:t>SEGÚN SU PESO:</a:t>
            </a:r>
          </a:p>
        </p:txBody>
      </p:sp>
      <p:sp>
        <p:nvSpPr>
          <p:cNvPr id="12" name="Rectangle 4">
            <a:extLst>
              <a:ext uri="{FF2B5EF4-FFF2-40B4-BE49-F238E27FC236}">
                <a16:creationId xmlns:a16="http://schemas.microsoft.com/office/drawing/2014/main" id="{0816DE01-8D59-4178-8E69-5FB52440277D}"/>
              </a:ext>
            </a:extLst>
          </p:cNvPr>
          <p:cNvSpPr txBox="1">
            <a:spLocks noChangeArrowheads="1"/>
          </p:cNvSpPr>
          <p:nvPr/>
        </p:nvSpPr>
        <p:spPr>
          <a:xfrm>
            <a:off x="1126238" y="513679"/>
            <a:ext cx="7620128" cy="1030374"/>
          </a:xfrm>
          <a:prstGeom prst="rect">
            <a:avLst/>
          </a:prstGeom>
        </p:spPr>
        <p:txBody>
          <a:bodyPr vert="horz" lIns="0" tIns="45720" rIns="0" bIns="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VE" b="1" dirty="0">
                <a:solidFill>
                  <a:schemeClr val="tx1"/>
                </a:solidFill>
              </a:rPr>
              <a:t>       </a:t>
            </a:r>
            <a:r>
              <a:rPr lang="es-VE" sz="2500" b="1" dirty="0">
                <a:solidFill>
                  <a:schemeClr val="tx1"/>
                </a:solidFill>
                <a:latin typeface="Arial Black" panose="020B0A04020102020204" pitchFamily="34" charset="0"/>
              </a:rPr>
              <a:t>CLASIFICACIÓN DE LOS EXTINTORES</a:t>
            </a:r>
            <a:br>
              <a:rPr lang="es-VE" b="1" dirty="0">
                <a:solidFill>
                  <a:schemeClr val="tx1"/>
                </a:solidFill>
              </a:rPr>
            </a:br>
            <a:endParaRPr lang="es-VE" sz="1800" b="1" dirty="0">
              <a:solidFill>
                <a:schemeClr val="tx1"/>
              </a:solidFill>
            </a:endParaRPr>
          </a:p>
        </p:txBody>
      </p:sp>
      <p:pic>
        <p:nvPicPr>
          <p:cNvPr id="13" name="Gráfico 12" descr="Marca de verificación">
            <a:extLst>
              <a:ext uri="{FF2B5EF4-FFF2-40B4-BE49-F238E27FC236}">
                <a16:creationId xmlns:a16="http://schemas.microsoft.com/office/drawing/2014/main" id="{50E82CC3-6E06-4861-A6A5-2513C5FC86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7634" y="2522769"/>
            <a:ext cx="266700" cy="266700"/>
          </a:xfrm>
          <a:prstGeom prst="rect">
            <a:avLst/>
          </a:prstGeom>
        </p:spPr>
      </p:pic>
      <p:pic>
        <p:nvPicPr>
          <p:cNvPr id="14" name="Gráfico 13" descr="Marca de verificación">
            <a:extLst>
              <a:ext uri="{FF2B5EF4-FFF2-40B4-BE49-F238E27FC236}">
                <a16:creationId xmlns:a16="http://schemas.microsoft.com/office/drawing/2014/main" id="{F221761C-E3A2-4733-B47C-B8DE1496850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7634" y="3325373"/>
            <a:ext cx="266700" cy="266700"/>
          </a:xfrm>
          <a:prstGeom prst="rect">
            <a:avLst/>
          </a:prstGeom>
        </p:spPr>
      </p:pic>
      <p:pic>
        <p:nvPicPr>
          <p:cNvPr id="15" name="Gráfico 14" descr="Marca de verificación">
            <a:extLst>
              <a:ext uri="{FF2B5EF4-FFF2-40B4-BE49-F238E27FC236}">
                <a16:creationId xmlns:a16="http://schemas.microsoft.com/office/drawing/2014/main" id="{9FF79299-D2E4-4D1D-9C64-0F2D68EE566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7634" y="4450703"/>
            <a:ext cx="266700" cy="266700"/>
          </a:xfrm>
          <a:prstGeom prst="rect">
            <a:avLst/>
          </a:prstGeom>
        </p:spPr>
      </p:pic>
      <p:pic>
        <p:nvPicPr>
          <p:cNvPr id="2" name="Sonido grabado">
            <a:hlinkClick r:id="" action="ppaction://media"/>
            <a:extLst>
              <a:ext uri="{FF2B5EF4-FFF2-40B4-BE49-F238E27FC236}">
                <a16:creationId xmlns:a16="http://schemas.microsoft.com/office/drawing/2014/main" id="{257D9899-88B1-4ED4-A2E1-8EB16069842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96924" y="57150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VE" dirty="0">
                <a:solidFill>
                  <a:schemeClr val="tx1"/>
                </a:solidFill>
                <a:latin typeface="Arial Black" panose="020B0A04020102020204" pitchFamily="34" charset="0"/>
              </a:rPr>
              <a:t>Referencias Normativas</a:t>
            </a:r>
          </a:p>
        </p:txBody>
      </p:sp>
      <p:sp>
        <p:nvSpPr>
          <p:cNvPr id="3" name="2 Marcador de contenido"/>
          <p:cNvSpPr>
            <a:spLocks noGrp="1"/>
          </p:cNvSpPr>
          <p:nvPr>
            <p:ph idx="1"/>
          </p:nvPr>
        </p:nvSpPr>
        <p:spPr/>
        <p:txBody>
          <a:bodyPr>
            <a:normAutofit/>
          </a:bodyPr>
          <a:lstStyle/>
          <a:p>
            <a:pPr>
              <a:buFont typeface="Wingdings" panose="05000000000000000000" pitchFamily="2" charset="2"/>
              <a:buChar char="q"/>
            </a:pPr>
            <a:r>
              <a:rPr lang="es-VE" dirty="0"/>
              <a:t> ANSI / ASC Z49.1 – 94 Seguridad en Soldadura, Corte, y Procesos Aliados (Safety in </a:t>
            </a:r>
            <a:r>
              <a:rPr lang="es-VE" dirty="0" err="1"/>
              <a:t>Welding</a:t>
            </a:r>
            <a:r>
              <a:rPr lang="es-VE" dirty="0"/>
              <a:t>, </a:t>
            </a:r>
            <a:r>
              <a:rPr lang="es-VE" dirty="0" err="1"/>
              <a:t>Cutting</a:t>
            </a:r>
            <a:r>
              <a:rPr lang="es-VE" dirty="0"/>
              <a:t>, And </a:t>
            </a:r>
            <a:r>
              <a:rPr lang="es-VE" dirty="0" err="1"/>
              <a:t>Allied</a:t>
            </a:r>
            <a:r>
              <a:rPr lang="es-VE" dirty="0"/>
              <a:t> </a:t>
            </a:r>
            <a:r>
              <a:rPr lang="es-VE" dirty="0" err="1"/>
              <a:t>Processes</a:t>
            </a:r>
            <a:r>
              <a:rPr lang="es-VE" dirty="0"/>
              <a:t>).</a:t>
            </a:r>
          </a:p>
          <a:p>
            <a:pPr>
              <a:buFont typeface="Wingdings" panose="05000000000000000000" pitchFamily="2" charset="2"/>
              <a:buChar char="q"/>
            </a:pPr>
            <a:r>
              <a:rPr lang="es-VE" dirty="0"/>
              <a:t> NTP 341.070:1982 SOLDADURA ELECTRICA POR ARCO. Definiciones generales de electrodos 2</a:t>
            </a:r>
          </a:p>
          <a:p>
            <a:pPr>
              <a:buFont typeface="Wingdings" panose="05000000000000000000" pitchFamily="2" charset="2"/>
              <a:buChar char="q"/>
            </a:pPr>
            <a:r>
              <a:rPr lang="es-VE" dirty="0"/>
              <a:t> NTP 341.072:1982 SOLDADURA. Tipos de juntas, cordones y posiciones fundamentales para soldar </a:t>
            </a:r>
          </a:p>
          <a:p>
            <a:pPr>
              <a:buFont typeface="Wingdings" panose="05000000000000000000" pitchFamily="2" charset="2"/>
              <a:buChar char="q"/>
            </a:pPr>
            <a:r>
              <a:rPr lang="es-VE" dirty="0"/>
              <a:t>NTP 341.075:1982 SOLDADURA. Definiciones, procedimientos de soldadura 4. NTP 341.076:1982 SOLDADURA. Definición de soldabilidad </a:t>
            </a:r>
          </a:p>
          <a:p>
            <a:pPr>
              <a:buFont typeface="Wingdings" panose="05000000000000000000" pitchFamily="2" charset="2"/>
              <a:buChar char="q"/>
            </a:pPr>
            <a:r>
              <a:rPr lang="es-VE" dirty="0"/>
              <a:t> NTP 370.020:2004 APARATOS PARA SOLDAR POR ARCO ELECTRICO. Definiciones y Clasificación</a:t>
            </a:r>
          </a:p>
        </p:txBody>
      </p:sp>
      <p:pic>
        <p:nvPicPr>
          <p:cNvPr id="4" name="Imagen 3">
            <a:extLst>
              <a:ext uri="{FF2B5EF4-FFF2-40B4-BE49-F238E27FC236}">
                <a16:creationId xmlns:a16="http://schemas.microsoft.com/office/drawing/2014/main" id="{8208F1CF-502F-42C6-A856-47D25CB3B2E2}"/>
              </a:ext>
            </a:extLst>
          </p:cNvPr>
          <p:cNvPicPr>
            <a:picLocks noChangeAspect="1"/>
          </p:cNvPicPr>
          <p:nvPr/>
        </p:nvPicPr>
        <p:blipFill rotWithShape="1">
          <a:blip r:embed="rId2"/>
          <a:srcRect l="8824" t="17766" r="8824" b="10174"/>
          <a:stretch/>
        </p:blipFill>
        <p:spPr>
          <a:xfrm>
            <a:off x="7626139" y="5951561"/>
            <a:ext cx="1441661" cy="743482"/>
          </a:xfrm>
          <a:prstGeom prst="rect">
            <a:avLst/>
          </a:prstGeom>
        </p:spPr>
      </p:pic>
      <p:sp>
        <p:nvSpPr>
          <p:cNvPr id="5" name="Rectángulo 4">
            <a:extLst>
              <a:ext uri="{FF2B5EF4-FFF2-40B4-BE49-F238E27FC236}">
                <a16:creationId xmlns:a16="http://schemas.microsoft.com/office/drawing/2014/main" id="{403710F1-F299-4900-B51A-6BA8EC45F194}"/>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6" name="Gráfico 5" descr="Marca de verificación">
            <a:extLst>
              <a:ext uri="{FF2B5EF4-FFF2-40B4-BE49-F238E27FC236}">
                <a16:creationId xmlns:a16="http://schemas.microsoft.com/office/drawing/2014/main" id="{EDC0D02F-4F0D-4602-B3B9-03D1476B44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289" y="1378858"/>
            <a:ext cx="266700" cy="266700"/>
          </a:xfrm>
          <a:prstGeom prst="rect">
            <a:avLst/>
          </a:prstGeom>
        </p:spPr>
      </p:pic>
      <p:pic>
        <p:nvPicPr>
          <p:cNvPr id="7" name="Gráfico 6" descr="Marca de verificación">
            <a:extLst>
              <a:ext uri="{FF2B5EF4-FFF2-40B4-BE49-F238E27FC236}">
                <a16:creationId xmlns:a16="http://schemas.microsoft.com/office/drawing/2014/main" id="{50AFC5B9-B7EC-4CC7-8540-AE75F226F1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63" y="2551067"/>
            <a:ext cx="266700" cy="266700"/>
          </a:xfrm>
          <a:prstGeom prst="rect">
            <a:avLst/>
          </a:prstGeom>
        </p:spPr>
      </p:pic>
      <p:pic>
        <p:nvPicPr>
          <p:cNvPr id="8" name="Gráfico 7" descr="Marca de verificación">
            <a:extLst>
              <a:ext uri="{FF2B5EF4-FFF2-40B4-BE49-F238E27FC236}">
                <a16:creationId xmlns:a16="http://schemas.microsoft.com/office/drawing/2014/main" id="{035DC36C-14B5-48A2-B1B9-A65DD4076F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289" y="3400413"/>
            <a:ext cx="266700" cy="266700"/>
          </a:xfrm>
          <a:prstGeom prst="rect">
            <a:avLst/>
          </a:prstGeom>
        </p:spPr>
      </p:pic>
      <p:pic>
        <p:nvPicPr>
          <p:cNvPr id="9" name="Gráfico 8" descr="Marca de verificación">
            <a:extLst>
              <a:ext uri="{FF2B5EF4-FFF2-40B4-BE49-F238E27FC236}">
                <a16:creationId xmlns:a16="http://schemas.microsoft.com/office/drawing/2014/main" id="{8321CBAD-928B-4892-8595-9756A8C7F60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289" y="4249759"/>
            <a:ext cx="266700" cy="266700"/>
          </a:xfrm>
          <a:prstGeom prst="rect">
            <a:avLst/>
          </a:prstGeom>
        </p:spPr>
      </p:pic>
      <p:pic>
        <p:nvPicPr>
          <p:cNvPr id="11" name="Gráfico 10" descr="Marca de verificación">
            <a:extLst>
              <a:ext uri="{FF2B5EF4-FFF2-40B4-BE49-F238E27FC236}">
                <a16:creationId xmlns:a16="http://schemas.microsoft.com/office/drawing/2014/main" id="{077C5BEC-7A0D-4C74-AA4D-EB83744236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63" y="5420751"/>
            <a:ext cx="266700" cy="266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idx="4294967295"/>
          </p:nvPr>
        </p:nvSpPr>
        <p:spPr>
          <a:xfrm>
            <a:off x="146275" y="1368171"/>
            <a:ext cx="6131015" cy="405792"/>
          </a:xfrm>
        </p:spPr>
        <p:txBody>
          <a:bodyPr>
            <a:normAutofit/>
          </a:bodyPr>
          <a:lstStyle/>
          <a:p>
            <a:pPr algn="ctr" eaLnBrk="1" fontAlgn="auto" hangingPunct="1">
              <a:spcAft>
                <a:spcPts val="0"/>
              </a:spcAft>
              <a:defRPr/>
            </a:pPr>
            <a:r>
              <a:rPr lang="es-ES" sz="2000" b="1" kern="1200" dirty="0">
                <a:solidFill>
                  <a:schemeClr val="tx1"/>
                </a:solidFill>
                <a:latin typeface="Arial Black" panose="020B0A04020102020204" pitchFamily="34" charset="0"/>
              </a:rPr>
              <a:t>SEGÚN SU AGENTE DE EXTINCIÓN</a:t>
            </a:r>
          </a:p>
        </p:txBody>
      </p:sp>
      <p:pic>
        <p:nvPicPr>
          <p:cNvPr id="15363" name="Picture 4"/>
          <p:cNvPicPr>
            <a:picLocks noChangeAspect="1" noChangeArrowheads="1"/>
          </p:cNvPicPr>
          <p:nvPr/>
        </p:nvPicPr>
        <p:blipFill>
          <a:blip r:embed="rId5" cstate="print"/>
          <a:srcRect/>
          <a:stretch>
            <a:fillRect/>
          </a:stretch>
        </p:blipFill>
        <p:spPr bwMode="auto">
          <a:xfrm>
            <a:off x="626713" y="2094282"/>
            <a:ext cx="1826324" cy="4016584"/>
          </a:xfrm>
          <a:prstGeom prst="rect">
            <a:avLst/>
          </a:prstGeom>
          <a:noFill/>
          <a:ln w="9525">
            <a:noFill/>
            <a:miter lim="800000"/>
            <a:headEnd/>
            <a:tailEnd/>
          </a:ln>
        </p:spPr>
      </p:pic>
      <p:pic>
        <p:nvPicPr>
          <p:cNvPr id="15364" name="Picture 5"/>
          <p:cNvPicPr>
            <a:picLocks noChangeAspect="1" noChangeArrowheads="1"/>
          </p:cNvPicPr>
          <p:nvPr/>
        </p:nvPicPr>
        <p:blipFill rotWithShape="1">
          <a:blip r:embed="rId6" cstate="print"/>
          <a:srcRect l="21551" r="18156"/>
          <a:stretch/>
        </p:blipFill>
        <p:spPr bwMode="auto">
          <a:xfrm>
            <a:off x="7441728" y="1773963"/>
            <a:ext cx="1160248" cy="2040544"/>
          </a:xfrm>
          <a:prstGeom prst="rect">
            <a:avLst/>
          </a:prstGeom>
          <a:noFill/>
          <a:ln w="9525">
            <a:noFill/>
            <a:miter lim="800000"/>
            <a:headEnd/>
            <a:tailEnd/>
          </a:ln>
        </p:spPr>
      </p:pic>
      <p:pic>
        <p:nvPicPr>
          <p:cNvPr id="15365" name="Picture 6"/>
          <p:cNvPicPr>
            <a:picLocks noChangeAspect="1" noChangeArrowheads="1"/>
          </p:cNvPicPr>
          <p:nvPr/>
        </p:nvPicPr>
        <p:blipFill rotWithShape="1">
          <a:blip r:embed="rId7" cstate="print"/>
          <a:srcRect l="27255" r="25412"/>
          <a:stretch/>
        </p:blipFill>
        <p:spPr bwMode="auto">
          <a:xfrm>
            <a:off x="6052105" y="3856335"/>
            <a:ext cx="838201" cy="2074869"/>
          </a:xfrm>
          <a:prstGeom prst="rect">
            <a:avLst/>
          </a:prstGeom>
          <a:noFill/>
          <a:ln w="9525">
            <a:noFill/>
            <a:miter lim="800000"/>
            <a:headEnd/>
            <a:tailEnd/>
          </a:ln>
        </p:spPr>
      </p:pic>
      <p:pic>
        <p:nvPicPr>
          <p:cNvPr id="15366" name="Picture 7"/>
          <p:cNvPicPr>
            <a:picLocks noChangeAspect="1" noChangeArrowheads="1"/>
          </p:cNvPicPr>
          <p:nvPr/>
        </p:nvPicPr>
        <p:blipFill>
          <a:blip r:embed="rId8" cstate="print"/>
          <a:srcRect/>
          <a:stretch>
            <a:fillRect/>
          </a:stretch>
        </p:blipFill>
        <p:spPr bwMode="auto">
          <a:xfrm>
            <a:off x="6026635" y="1620308"/>
            <a:ext cx="1160247" cy="1988995"/>
          </a:xfrm>
          <a:prstGeom prst="rect">
            <a:avLst/>
          </a:prstGeom>
          <a:noFill/>
          <a:ln w="9525">
            <a:noFill/>
            <a:miter lim="800000"/>
            <a:headEnd/>
            <a:tailEnd/>
          </a:ln>
        </p:spPr>
      </p:pic>
      <p:pic>
        <p:nvPicPr>
          <p:cNvPr id="15367" name="Picture 8"/>
          <p:cNvPicPr>
            <a:picLocks noChangeAspect="1" noChangeArrowheads="1"/>
          </p:cNvPicPr>
          <p:nvPr/>
        </p:nvPicPr>
        <p:blipFill rotWithShape="1">
          <a:blip r:embed="rId9" cstate="print"/>
          <a:srcRect l="10617" r="9106"/>
          <a:stretch/>
        </p:blipFill>
        <p:spPr bwMode="auto">
          <a:xfrm>
            <a:off x="7138215" y="4129666"/>
            <a:ext cx="1590428" cy="1981200"/>
          </a:xfrm>
          <a:prstGeom prst="rect">
            <a:avLst/>
          </a:prstGeom>
          <a:noFill/>
          <a:ln w="9525">
            <a:noFill/>
            <a:miter lim="800000"/>
            <a:headEnd/>
            <a:tailEnd/>
          </a:ln>
        </p:spPr>
      </p:pic>
      <p:pic>
        <p:nvPicPr>
          <p:cNvPr id="9" name="Imagen 8">
            <a:extLst>
              <a:ext uri="{FF2B5EF4-FFF2-40B4-BE49-F238E27FC236}">
                <a16:creationId xmlns:a16="http://schemas.microsoft.com/office/drawing/2014/main" id="{B5788EBF-6E1B-48AD-B02E-8E96A7C47142}"/>
              </a:ext>
            </a:extLst>
          </p:cNvPr>
          <p:cNvPicPr>
            <a:picLocks noChangeAspect="1"/>
          </p:cNvPicPr>
          <p:nvPr/>
        </p:nvPicPr>
        <p:blipFill rotWithShape="1">
          <a:blip r:embed="rId10"/>
          <a:srcRect l="8824" t="17766" r="8824" b="10174"/>
          <a:stretch/>
        </p:blipFill>
        <p:spPr>
          <a:xfrm>
            <a:off x="228600" y="191587"/>
            <a:ext cx="1447800" cy="746648"/>
          </a:xfrm>
          <a:prstGeom prst="rect">
            <a:avLst/>
          </a:prstGeom>
        </p:spPr>
      </p:pic>
      <p:sp>
        <p:nvSpPr>
          <p:cNvPr id="10" name="Rectángulo 9">
            <a:extLst>
              <a:ext uri="{FF2B5EF4-FFF2-40B4-BE49-F238E27FC236}">
                <a16:creationId xmlns:a16="http://schemas.microsoft.com/office/drawing/2014/main" id="{44A3C0F3-097E-4AC2-9F89-1FE8769F96B9}"/>
              </a:ext>
            </a:extLst>
          </p:cNvPr>
          <p:cNvSpPr/>
          <p:nvPr/>
        </p:nvSpPr>
        <p:spPr>
          <a:xfrm>
            <a:off x="76200" y="1143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sp>
        <p:nvSpPr>
          <p:cNvPr id="11" name="Rectangle 4">
            <a:extLst>
              <a:ext uri="{FF2B5EF4-FFF2-40B4-BE49-F238E27FC236}">
                <a16:creationId xmlns:a16="http://schemas.microsoft.com/office/drawing/2014/main" id="{8F1F09AE-D6C1-4CF5-9557-C6BBA39F38F9}"/>
              </a:ext>
            </a:extLst>
          </p:cNvPr>
          <p:cNvSpPr txBox="1">
            <a:spLocks noChangeArrowheads="1"/>
          </p:cNvSpPr>
          <p:nvPr/>
        </p:nvSpPr>
        <p:spPr>
          <a:xfrm>
            <a:off x="438612" y="359103"/>
            <a:ext cx="8534400" cy="1030374"/>
          </a:xfrm>
          <a:prstGeom prst="rect">
            <a:avLst/>
          </a:prstGeom>
        </p:spPr>
        <p:txBody>
          <a:bodyPr vert="horz" lIns="0" tIns="45720" rIns="0" bIns="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VE" b="1" dirty="0">
                <a:solidFill>
                  <a:schemeClr val="tx1"/>
                </a:solidFill>
              </a:rPr>
              <a:t>       </a:t>
            </a:r>
            <a:r>
              <a:rPr lang="es-VE" sz="2700" b="1" dirty="0">
                <a:solidFill>
                  <a:schemeClr val="tx1"/>
                </a:solidFill>
                <a:latin typeface="Arial Black" panose="020B0A04020102020204" pitchFamily="34" charset="0"/>
              </a:rPr>
              <a:t>CLASIFICACIÓN DE LOS EXTINTORES</a:t>
            </a:r>
            <a:br>
              <a:rPr lang="es-VE" b="1" dirty="0">
                <a:solidFill>
                  <a:schemeClr val="tx1"/>
                </a:solidFill>
              </a:rPr>
            </a:br>
            <a:endParaRPr lang="es-VE" sz="1800" b="1" dirty="0">
              <a:solidFill>
                <a:schemeClr val="tx1"/>
              </a:solidFill>
            </a:endParaRPr>
          </a:p>
        </p:txBody>
      </p:sp>
      <p:sp>
        <p:nvSpPr>
          <p:cNvPr id="12" name="Text Box 13">
            <a:extLst>
              <a:ext uri="{FF2B5EF4-FFF2-40B4-BE49-F238E27FC236}">
                <a16:creationId xmlns:a16="http://schemas.microsoft.com/office/drawing/2014/main" id="{F366EDF1-632B-440C-BD60-D1FA5BEE1EE1}"/>
              </a:ext>
            </a:extLst>
          </p:cNvPr>
          <p:cNvSpPr txBox="1">
            <a:spLocks noChangeArrowheads="1"/>
          </p:cNvSpPr>
          <p:nvPr/>
        </p:nvSpPr>
        <p:spPr bwMode="auto">
          <a:xfrm>
            <a:off x="2763815" y="2142208"/>
            <a:ext cx="20424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PE" sz="1400" b="1" dirty="0">
                <a:solidFill>
                  <a:srgbClr val="FF0000"/>
                </a:solidFill>
              </a:rPr>
              <a:t>Agua Presurizada, Espuma, Polvo Químico Seco ABC </a:t>
            </a:r>
          </a:p>
        </p:txBody>
      </p:sp>
      <p:sp>
        <p:nvSpPr>
          <p:cNvPr id="13" name="Text Box 14">
            <a:extLst>
              <a:ext uri="{FF2B5EF4-FFF2-40B4-BE49-F238E27FC236}">
                <a16:creationId xmlns:a16="http://schemas.microsoft.com/office/drawing/2014/main" id="{343F9DA6-8BBE-480D-9A5C-EA9FE3248AA7}"/>
              </a:ext>
            </a:extLst>
          </p:cNvPr>
          <p:cNvSpPr txBox="1">
            <a:spLocks noChangeArrowheads="1"/>
          </p:cNvSpPr>
          <p:nvPr/>
        </p:nvSpPr>
        <p:spPr bwMode="auto">
          <a:xfrm>
            <a:off x="2747194" y="2950547"/>
            <a:ext cx="22820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PE" sz="1400" b="1" dirty="0">
                <a:solidFill>
                  <a:srgbClr val="FF0000"/>
                </a:solidFill>
              </a:rPr>
              <a:t>Espuma, Dióxido de Carbono (CO2), Polvo Químico Seco</a:t>
            </a:r>
            <a:r>
              <a:rPr lang="es-ES" altLang="es-PE" sz="1400" b="1" dirty="0">
                <a:solidFill>
                  <a:srgbClr val="FFFF00"/>
                </a:solidFill>
              </a:rPr>
              <a:t> </a:t>
            </a:r>
            <a:r>
              <a:rPr lang="es-ES" altLang="es-PE" sz="1400" dirty="0">
                <a:solidFill>
                  <a:srgbClr val="FF0000"/>
                </a:solidFill>
              </a:rPr>
              <a:t> </a:t>
            </a:r>
          </a:p>
        </p:txBody>
      </p:sp>
      <p:sp>
        <p:nvSpPr>
          <p:cNvPr id="14" name="Text Box 15">
            <a:extLst>
              <a:ext uri="{FF2B5EF4-FFF2-40B4-BE49-F238E27FC236}">
                <a16:creationId xmlns:a16="http://schemas.microsoft.com/office/drawing/2014/main" id="{9FF1960D-F433-4F34-905A-40A3A8D4F8A2}"/>
              </a:ext>
            </a:extLst>
          </p:cNvPr>
          <p:cNvSpPr txBox="1">
            <a:spLocks noChangeArrowheads="1"/>
          </p:cNvSpPr>
          <p:nvPr/>
        </p:nvSpPr>
        <p:spPr bwMode="auto">
          <a:xfrm>
            <a:off x="2747194" y="3795846"/>
            <a:ext cx="2874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PE" sz="1400" b="1" dirty="0">
                <a:solidFill>
                  <a:srgbClr val="FF0000"/>
                </a:solidFill>
              </a:rPr>
              <a:t>Dióxido de Carbono (CO2), Polvo Químico Seco ABC - BC</a:t>
            </a:r>
            <a:r>
              <a:rPr lang="es-ES" altLang="es-PE" sz="1400" dirty="0">
                <a:solidFill>
                  <a:srgbClr val="FF0000"/>
                </a:solidFill>
              </a:rPr>
              <a:t> </a:t>
            </a:r>
          </a:p>
        </p:txBody>
      </p:sp>
      <p:sp>
        <p:nvSpPr>
          <p:cNvPr id="15" name="Text Box 16">
            <a:extLst>
              <a:ext uri="{FF2B5EF4-FFF2-40B4-BE49-F238E27FC236}">
                <a16:creationId xmlns:a16="http://schemas.microsoft.com/office/drawing/2014/main" id="{E0B5EE56-3E3D-449D-9F49-9CACDD2B2D08}"/>
              </a:ext>
            </a:extLst>
          </p:cNvPr>
          <p:cNvSpPr txBox="1">
            <a:spLocks noChangeArrowheads="1"/>
          </p:cNvSpPr>
          <p:nvPr/>
        </p:nvSpPr>
        <p:spPr bwMode="auto">
          <a:xfrm>
            <a:off x="2727216" y="4710414"/>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PE" sz="1800" b="1" dirty="0">
                <a:solidFill>
                  <a:srgbClr val="FF0000"/>
                </a:solidFill>
              </a:rPr>
              <a:t>Cloruro de Sodio o cobre</a:t>
            </a:r>
          </a:p>
        </p:txBody>
      </p:sp>
      <p:sp>
        <p:nvSpPr>
          <p:cNvPr id="16" name="Text Box 16">
            <a:extLst>
              <a:ext uri="{FF2B5EF4-FFF2-40B4-BE49-F238E27FC236}">
                <a16:creationId xmlns:a16="http://schemas.microsoft.com/office/drawing/2014/main" id="{214A4FA3-B4BD-4A57-B378-550415D71F95}"/>
              </a:ext>
            </a:extLst>
          </p:cNvPr>
          <p:cNvSpPr txBox="1">
            <a:spLocks noChangeArrowheads="1"/>
          </p:cNvSpPr>
          <p:nvPr/>
        </p:nvSpPr>
        <p:spPr bwMode="auto">
          <a:xfrm>
            <a:off x="2712069" y="5407984"/>
            <a:ext cx="23532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PE" sz="1400" b="1" dirty="0">
                <a:solidFill>
                  <a:srgbClr val="FF0000"/>
                </a:solidFill>
              </a:rPr>
              <a:t>Agentes jabonosos, espumógenos AFFF, acetato de potasio</a:t>
            </a:r>
          </a:p>
        </p:txBody>
      </p:sp>
      <p:pic>
        <p:nvPicPr>
          <p:cNvPr id="2" name="Sonido grabado">
            <a:hlinkClick r:id="" action="ppaction://media"/>
            <a:extLst>
              <a:ext uri="{FF2B5EF4-FFF2-40B4-BE49-F238E27FC236}">
                <a16:creationId xmlns:a16="http://schemas.microsoft.com/office/drawing/2014/main" id="{305633A4-7CC2-4AB8-A09E-DC6CC90834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3412" y="23444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idx="4294967295"/>
          </p:nvPr>
        </p:nvSpPr>
        <p:spPr>
          <a:xfrm>
            <a:off x="1438233" y="1056354"/>
            <a:ext cx="6724733" cy="1030374"/>
          </a:xfrm>
        </p:spPr>
        <p:txBody>
          <a:bodyPr lIns="0" rIns="0" bIns="0">
            <a:normAutofit/>
          </a:bodyPr>
          <a:lstStyle/>
          <a:p>
            <a:pPr algn="ctr" eaLnBrk="1" hangingPunct="1"/>
            <a:r>
              <a:rPr lang="es-VE" sz="2400" b="1" dirty="0">
                <a:solidFill>
                  <a:schemeClr val="tx1"/>
                </a:solidFill>
                <a:latin typeface="Arial Black" panose="020B0A04020102020204" pitchFamily="34" charset="0"/>
              </a:rPr>
              <a:t>SEGÚN EL MÉTODO DE EXPULSIÓN</a:t>
            </a:r>
            <a:br>
              <a:rPr lang="es-VE" b="1" dirty="0">
                <a:solidFill>
                  <a:schemeClr val="tx1"/>
                </a:solidFill>
              </a:rPr>
            </a:br>
            <a:endParaRPr lang="es-VE" sz="1800" b="1" dirty="0">
              <a:solidFill>
                <a:schemeClr val="tx1"/>
              </a:solidFill>
            </a:endParaRPr>
          </a:p>
        </p:txBody>
      </p:sp>
      <p:pic>
        <p:nvPicPr>
          <p:cNvPr id="13316" name="Picture 5"/>
          <p:cNvPicPr>
            <a:picLocks noChangeAspect="1" noChangeArrowheads="1"/>
          </p:cNvPicPr>
          <p:nvPr/>
        </p:nvPicPr>
        <p:blipFill rotWithShape="1">
          <a:blip r:embed="rId5" cstate="print"/>
          <a:srcRect b="4740"/>
          <a:stretch/>
        </p:blipFill>
        <p:spPr bwMode="auto">
          <a:xfrm>
            <a:off x="3161167" y="2514600"/>
            <a:ext cx="3505200" cy="3331295"/>
          </a:xfrm>
          <a:prstGeom prst="rect">
            <a:avLst/>
          </a:prstGeom>
          <a:noFill/>
          <a:ln w="9525">
            <a:noFill/>
            <a:miter lim="800000"/>
            <a:headEnd/>
            <a:tailEnd/>
          </a:ln>
        </p:spPr>
      </p:pic>
      <p:pic>
        <p:nvPicPr>
          <p:cNvPr id="13317" name="Picture 6"/>
          <p:cNvPicPr>
            <a:picLocks noChangeAspect="1" noChangeArrowheads="1"/>
          </p:cNvPicPr>
          <p:nvPr/>
        </p:nvPicPr>
        <p:blipFill rotWithShape="1">
          <a:blip r:embed="rId6" cstate="print"/>
          <a:srcRect l="11876" r="9821"/>
          <a:stretch/>
        </p:blipFill>
        <p:spPr bwMode="auto">
          <a:xfrm>
            <a:off x="6771607" y="2005772"/>
            <a:ext cx="1915194" cy="4074520"/>
          </a:xfrm>
          <a:prstGeom prst="rect">
            <a:avLst/>
          </a:prstGeom>
          <a:noFill/>
          <a:ln w="9525">
            <a:noFill/>
            <a:miter lim="800000"/>
            <a:headEnd/>
            <a:tailEnd/>
          </a:ln>
        </p:spPr>
      </p:pic>
      <p:sp>
        <p:nvSpPr>
          <p:cNvPr id="7" name="Rectángulo 6">
            <a:extLst>
              <a:ext uri="{FF2B5EF4-FFF2-40B4-BE49-F238E27FC236}">
                <a16:creationId xmlns:a16="http://schemas.microsoft.com/office/drawing/2014/main" id="{2CFC035D-BBF9-4659-9D8F-012D065C43BC}"/>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F41F8D14-FB71-4AE5-BA50-28E3A47BFC81}"/>
              </a:ext>
            </a:extLst>
          </p:cNvPr>
          <p:cNvPicPr>
            <a:picLocks noChangeAspect="1"/>
          </p:cNvPicPr>
          <p:nvPr/>
        </p:nvPicPr>
        <p:blipFill rotWithShape="1">
          <a:blip r:embed="rId7"/>
          <a:srcRect l="8824" t="17766" r="8824" b="10174"/>
          <a:stretch/>
        </p:blipFill>
        <p:spPr>
          <a:xfrm>
            <a:off x="304800" y="193320"/>
            <a:ext cx="1524000" cy="785945"/>
          </a:xfrm>
          <a:prstGeom prst="rect">
            <a:avLst/>
          </a:prstGeom>
        </p:spPr>
      </p:pic>
      <p:sp>
        <p:nvSpPr>
          <p:cNvPr id="2" name="Rectángulo 1">
            <a:extLst>
              <a:ext uri="{FF2B5EF4-FFF2-40B4-BE49-F238E27FC236}">
                <a16:creationId xmlns:a16="http://schemas.microsoft.com/office/drawing/2014/main" id="{2D110D6E-382D-402B-A7D9-FF9F1F46F78E}"/>
              </a:ext>
            </a:extLst>
          </p:cNvPr>
          <p:cNvSpPr/>
          <p:nvPr/>
        </p:nvSpPr>
        <p:spPr>
          <a:xfrm>
            <a:off x="276160" y="2731333"/>
            <a:ext cx="2656973" cy="2308324"/>
          </a:xfrm>
          <a:prstGeom prst="rect">
            <a:avLst/>
          </a:prstGeom>
        </p:spPr>
        <p:txBody>
          <a:bodyPr wrap="square">
            <a:spAutoFit/>
          </a:bodyPr>
          <a:lstStyle/>
          <a:p>
            <a:pPr algn="just"/>
            <a:r>
              <a:rPr lang="es-MX" dirty="0">
                <a:solidFill>
                  <a:srgbClr val="000000"/>
                </a:solidFill>
                <a:latin typeface="Lato"/>
              </a:rPr>
              <a:t> El gas impulsor y el agente extintor se encuentran juntos en una misma cámara, y cuentan con un manómetro de presión que indica si la unidad está lista para usarse.</a:t>
            </a:r>
            <a:endParaRPr lang="es-PE" dirty="0"/>
          </a:p>
        </p:txBody>
      </p:sp>
      <p:sp>
        <p:nvSpPr>
          <p:cNvPr id="3" name="CuadroTexto 2">
            <a:extLst>
              <a:ext uri="{FF2B5EF4-FFF2-40B4-BE49-F238E27FC236}">
                <a16:creationId xmlns:a16="http://schemas.microsoft.com/office/drawing/2014/main" id="{31536FA0-B55B-44B1-8D2A-A0200D648270}"/>
              </a:ext>
            </a:extLst>
          </p:cNvPr>
          <p:cNvSpPr txBox="1"/>
          <p:nvPr/>
        </p:nvSpPr>
        <p:spPr>
          <a:xfrm>
            <a:off x="268139" y="2125382"/>
            <a:ext cx="4367414" cy="369332"/>
          </a:xfrm>
          <a:prstGeom prst="rect">
            <a:avLst/>
          </a:prstGeom>
          <a:noFill/>
        </p:spPr>
        <p:txBody>
          <a:bodyPr wrap="none" rtlCol="0">
            <a:spAutoFit/>
          </a:bodyPr>
          <a:lstStyle/>
          <a:p>
            <a:r>
              <a:rPr lang="es-MX" dirty="0">
                <a:latin typeface="Arial Black" panose="020B0A04020102020204" pitchFamily="34" charset="0"/>
              </a:rPr>
              <a:t>EXTINTOR DE PRESIÓN DIRECTA</a:t>
            </a:r>
            <a:endParaRPr lang="es-PE" dirty="0">
              <a:latin typeface="Arial Black" panose="020B0A04020102020204" pitchFamily="34" charset="0"/>
            </a:endParaRPr>
          </a:p>
        </p:txBody>
      </p:sp>
      <p:sp>
        <p:nvSpPr>
          <p:cNvPr id="10" name="Rectangle 4">
            <a:extLst>
              <a:ext uri="{FF2B5EF4-FFF2-40B4-BE49-F238E27FC236}">
                <a16:creationId xmlns:a16="http://schemas.microsoft.com/office/drawing/2014/main" id="{54C57413-7579-4899-B863-3B77BEA49E12}"/>
              </a:ext>
            </a:extLst>
          </p:cNvPr>
          <p:cNvSpPr txBox="1">
            <a:spLocks noChangeArrowheads="1"/>
          </p:cNvSpPr>
          <p:nvPr/>
        </p:nvSpPr>
        <p:spPr>
          <a:xfrm>
            <a:off x="573505" y="261545"/>
            <a:ext cx="8534400" cy="1030374"/>
          </a:xfrm>
          <a:prstGeom prst="rect">
            <a:avLst/>
          </a:prstGeom>
        </p:spPr>
        <p:txBody>
          <a:bodyPr vert="horz" lIns="0" tIns="45720" rIns="0" bIns="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VE" b="1" dirty="0">
                <a:solidFill>
                  <a:schemeClr val="tx1"/>
                </a:solidFill>
              </a:rPr>
              <a:t>       </a:t>
            </a:r>
            <a:r>
              <a:rPr lang="es-VE" sz="2700" b="1" dirty="0">
                <a:solidFill>
                  <a:schemeClr val="tx1"/>
                </a:solidFill>
                <a:latin typeface="Arial Black" panose="020B0A04020102020204" pitchFamily="34" charset="0"/>
              </a:rPr>
              <a:t>CLASIFICACIÓN DE LOS EXTINTORES</a:t>
            </a:r>
            <a:br>
              <a:rPr lang="es-VE" b="1" dirty="0">
                <a:solidFill>
                  <a:schemeClr val="tx1"/>
                </a:solidFill>
              </a:rPr>
            </a:br>
            <a:endParaRPr lang="es-VE" sz="1800" b="1" dirty="0">
              <a:solidFill>
                <a:schemeClr val="tx1"/>
              </a:solidFill>
            </a:endParaRPr>
          </a:p>
        </p:txBody>
      </p:sp>
      <p:pic>
        <p:nvPicPr>
          <p:cNvPr id="4" name="Sonido grabado">
            <a:hlinkClick r:id="" action="ppaction://media"/>
            <a:extLst>
              <a:ext uri="{FF2B5EF4-FFF2-40B4-BE49-F238E27FC236}">
                <a16:creationId xmlns:a16="http://schemas.microsoft.com/office/drawing/2014/main" id="{A312DB3F-932C-400D-9DDD-32B7239A42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10074" y="5746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42238" y="1944773"/>
            <a:ext cx="6324600" cy="631928"/>
          </a:xfrm>
        </p:spPr>
        <p:txBody>
          <a:bodyPr>
            <a:normAutofit/>
          </a:bodyPr>
          <a:lstStyle/>
          <a:p>
            <a:pPr algn="ctr" eaLnBrk="1" hangingPunct="1"/>
            <a:r>
              <a:rPr lang="es-ES_tradnl" sz="2000" b="1" dirty="0">
                <a:solidFill>
                  <a:schemeClr val="tx1"/>
                </a:solidFill>
                <a:latin typeface="Arial Black" panose="020B0A04020102020204" pitchFamily="34" charset="0"/>
              </a:rPr>
              <a:t>EXTINTOR DE PRESION INDIRECTA</a:t>
            </a:r>
            <a:endParaRPr lang="es-ES_tradnl" sz="2000" dirty="0">
              <a:latin typeface="Arial Black" panose="020B0A04020102020204" pitchFamily="34" charset="0"/>
            </a:endParaRPr>
          </a:p>
        </p:txBody>
      </p:sp>
      <p:pic>
        <p:nvPicPr>
          <p:cNvPr id="14339" name="Picture 3"/>
          <p:cNvPicPr>
            <a:picLocks noGrp="1" noChangeAspect="1" noChangeArrowheads="1"/>
          </p:cNvPicPr>
          <p:nvPr>
            <p:ph type="chart" sz="half" idx="1"/>
          </p:nvPr>
        </p:nvPicPr>
        <p:blipFill rotWithShape="1">
          <a:blip r:embed="rId2" cstate="print"/>
          <a:srcRect l="31068" t="6755" r="19660"/>
          <a:stretch/>
        </p:blipFill>
        <p:spPr>
          <a:xfrm>
            <a:off x="6806262" y="2260737"/>
            <a:ext cx="2084675" cy="3572977"/>
          </a:xfrm>
        </p:spPr>
      </p:pic>
      <p:pic>
        <p:nvPicPr>
          <p:cNvPr id="14340" name="Picture 4"/>
          <p:cNvPicPr>
            <a:picLocks noGrp="1" noChangeAspect="1" noChangeArrowheads="1"/>
          </p:cNvPicPr>
          <p:nvPr>
            <p:ph type="body" sz="half" idx="2"/>
          </p:nvPr>
        </p:nvPicPr>
        <p:blipFill>
          <a:blip r:embed="rId3" cstate="print"/>
          <a:stretch>
            <a:fillRect/>
          </a:stretch>
        </p:blipFill>
        <p:spPr>
          <a:xfrm>
            <a:off x="3525253" y="2729001"/>
            <a:ext cx="3240870" cy="2516440"/>
          </a:xfrm>
        </p:spPr>
      </p:pic>
      <p:sp>
        <p:nvSpPr>
          <p:cNvPr id="6" name="Rectángulo 5">
            <a:extLst>
              <a:ext uri="{FF2B5EF4-FFF2-40B4-BE49-F238E27FC236}">
                <a16:creationId xmlns:a16="http://schemas.microsoft.com/office/drawing/2014/main" id="{275DF461-6D6C-4D49-B871-6C651ADF021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1F81D207-F204-4406-BB6F-80125EBE8100}"/>
              </a:ext>
            </a:extLst>
          </p:cNvPr>
          <p:cNvPicPr>
            <a:picLocks noChangeAspect="1"/>
          </p:cNvPicPr>
          <p:nvPr/>
        </p:nvPicPr>
        <p:blipFill rotWithShape="1">
          <a:blip r:embed="rId4"/>
          <a:srcRect l="8824" t="17766" r="8824" b="10174"/>
          <a:stretch/>
        </p:blipFill>
        <p:spPr>
          <a:xfrm>
            <a:off x="304800" y="193320"/>
            <a:ext cx="1691002" cy="872070"/>
          </a:xfrm>
          <a:prstGeom prst="rect">
            <a:avLst/>
          </a:prstGeom>
        </p:spPr>
      </p:pic>
      <p:sp>
        <p:nvSpPr>
          <p:cNvPr id="2" name="Rectángulo 1">
            <a:extLst>
              <a:ext uri="{FF2B5EF4-FFF2-40B4-BE49-F238E27FC236}">
                <a16:creationId xmlns:a16="http://schemas.microsoft.com/office/drawing/2014/main" id="{87B6E6D4-444F-4302-B068-BD2D2FD88BF9}"/>
              </a:ext>
            </a:extLst>
          </p:cNvPr>
          <p:cNvSpPr/>
          <p:nvPr/>
        </p:nvSpPr>
        <p:spPr>
          <a:xfrm>
            <a:off x="381354" y="3216853"/>
            <a:ext cx="2967036" cy="1477328"/>
          </a:xfrm>
          <a:prstGeom prst="rect">
            <a:avLst/>
          </a:prstGeom>
        </p:spPr>
        <p:txBody>
          <a:bodyPr wrap="square">
            <a:spAutoFit/>
          </a:bodyPr>
          <a:lstStyle/>
          <a:p>
            <a:pPr algn="just"/>
            <a:r>
              <a:rPr lang="es-MX" dirty="0">
                <a:solidFill>
                  <a:srgbClr val="000000"/>
                </a:solidFill>
                <a:latin typeface="Lato"/>
              </a:rPr>
              <a:t>El extintor tiene el cartucho de presión montado en la parte externa para removerse y recargarse con facilidad.</a:t>
            </a:r>
            <a:endParaRPr lang="es-PE" dirty="0"/>
          </a:p>
        </p:txBody>
      </p:sp>
      <p:sp>
        <p:nvSpPr>
          <p:cNvPr id="9" name="Rectangle 4">
            <a:extLst>
              <a:ext uri="{FF2B5EF4-FFF2-40B4-BE49-F238E27FC236}">
                <a16:creationId xmlns:a16="http://schemas.microsoft.com/office/drawing/2014/main" id="{FB71EA0E-1654-40DC-B205-07F3A714934A}"/>
              </a:ext>
            </a:extLst>
          </p:cNvPr>
          <p:cNvSpPr txBox="1">
            <a:spLocks noChangeArrowheads="1"/>
          </p:cNvSpPr>
          <p:nvPr/>
        </p:nvSpPr>
        <p:spPr>
          <a:xfrm>
            <a:off x="1447800" y="175060"/>
            <a:ext cx="7239000" cy="1030374"/>
          </a:xfrm>
          <a:prstGeom prst="rect">
            <a:avLst/>
          </a:prstGeom>
        </p:spPr>
        <p:txBody>
          <a:bodyPr vert="horz" lIns="0" tIns="45720" rIns="0" bIns="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VE" b="1" dirty="0">
                <a:solidFill>
                  <a:schemeClr val="tx1"/>
                </a:solidFill>
              </a:rPr>
              <a:t>       </a:t>
            </a:r>
            <a:r>
              <a:rPr lang="es-VE" sz="2700" b="1" dirty="0">
                <a:solidFill>
                  <a:schemeClr val="tx1"/>
                </a:solidFill>
                <a:latin typeface="Arial Black" panose="020B0A04020102020204" pitchFamily="34" charset="0"/>
              </a:rPr>
              <a:t>CLASIFICACIÓN DE LOS EXTINTORES</a:t>
            </a:r>
            <a:br>
              <a:rPr lang="es-VE" b="1" dirty="0">
                <a:solidFill>
                  <a:schemeClr val="tx1"/>
                </a:solidFill>
              </a:rPr>
            </a:br>
            <a:endParaRPr lang="es-VE" sz="1800" b="1" dirty="0">
              <a:solidFill>
                <a:schemeClr val="tx1"/>
              </a:solidFill>
            </a:endParaRPr>
          </a:p>
        </p:txBody>
      </p:sp>
      <p:sp>
        <p:nvSpPr>
          <p:cNvPr id="10" name="Rectangle 4">
            <a:extLst>
              <a:ext uri="{FF2B5EF4-FFF2-40B4-BE49-F238E27FC236}">
                <a16:creationId xmlns:a16="http://schemas.microsoft.com/office/drawing/2014/main" id="{FCC8E5F4-DF3F-4C45-88AF-4352A9331E69}"/>
              </a:ext>
            </a:extLst>
          </p:cNvPr>
          <p:cNvSpPr txBox="1">
            <a:spLocks noChangeArrowheads="1"/>
          </p:cNvSpPr>
          <p:nvPr/>
        </p:nvSpPr>
        <p:spPr>
          <a:xfrm>
            <a:off x="1524000" y="983767"/>
            <a:ext cx="6724733" cy="1030374"/>
          </a:xfrm>
          <a:prstGeom prst="rect">
            <a:avLst/>
          </a:prstGeom>
        </p:spPr>
        <p:txBody>
          <a:bodyPr vert="horz" lIns="0" tIns="45720" rIns="0" bIns="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VE" sz="2400" b="1">
                <a:solidFill>
                  <a:schemeClr val="tx1"/>
                </a:solidFill>
                <a:latin typeface="Arial Black" panose="020B0A04020102020204" pitchFamily="34" charset="0"/>
              </a:rPr>
              <a:t>SEGÚN EL MÉTODO DE EXPULSIÓN</a:t>
            </a:r>
            <a:br>
              <a:rPr lang="es-VE" b="1">
                <a:solidFill>
                  <a:schemeClr val="tx1"/>
                </a:solidFill>
              </a:rPr>
            </a:br>
            <a:endParaRPr lang="es-VE" sz="1800" b="1"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F24ECD2-5A22-419F-803D-80EC866C9EFD}"/>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6" name="Imagen 5">
            <a:extLst>
              <a:ext uri="{FF2B5EF4-FFF2-40B4-BE49-F238E27FC236}">
                <a16:creationId xmlns:a16="http://schemas.microsoft.com/office/drawing/2014/main" id="{9465581E-C6AE-4B1F-8147-3A6B2A0A7EE1}"/>
              </a:ext>
            </a:extLst>
          </p:cNvPr>
          <p:cNvPicPr>
            <a:picLocks noChangeAspect="1"/>
          </p:cNvPicPr>
          <p:nvPr/>
        </p:nvPicPr>
        <p:blipFill rotWithShape="1">
          <a:blip r:embed="rId4"/>
          <a:srcRect l="8824" t="17766" r="8824" b="10174"/>
          <a:stretch/>
        </p:blipFill>
        <p:spPr>
          <a:xfrm>
            <a:off x="304800" y="193320"/>
            <a:ext cx="1691002" cy="872070"/>
          </a:xfrm>
          <a:prstGeom prst="rect">
            <a:avLst/>
          </a:prstGeom>
        </p:spPr>
      </p:pic>
      <p:pic>
        <p:nvPicPr>
          <p:cNvPr id="7" name="Imagen 6">
            <a:extLst>
              <a:ext uri="{FF2B5EF4-FFF2-40B4-BE49-F238E27FC236}">
                <a16:creationId xmlns:a16="http://schemas.microsoft.com/office/drawing/2014/main" id="{77B1BA4B-778D-4D3C-BD07-2C6C6C9DE6F3}"/>
              </a:ext>
            </a:extLst>
          </p:cNvPr>
          <p:cNvPicPr/>
          <p:nvPr/>
        </p:nvPicPr>
        <p:blipFill rotWithShape="1">
          <a:blip r:embed="rId5" cstate="print">
            <a:extLst>
              <a:ext uri="{28A0092B-C50C-407E-A947-70E740481C1C}">
                <a14:useLocalDpi xmlns:a14="http://schemas.microsoft.com/office/drawing/2010/main" val="0"/>
              </a:ext>
            </a:extLst>
          </a:blip>
          <a:srcRect b="4562"/>
          <a:stretch/>
        </p:blipFill>
        <p:spPr bwMode="auto">
          <a:xfrm>
            <a:off x="4271404" y="1065390"/>
            <a:ext cx="4451296" cy="3562772"/>
          </a:xfrm>
          <a:prstGeom prst="rect">
            <a:avLst/>
          </a:prstGeom>
          <a:noFill/>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908176F1-E190-4AC1-896A-5181CD3FF03F}"/>
              </a:ext>
            </a:extLst>
          </p:cNvPr>
          <p:cNvSpPr/>
          <p:nvPr/>
        </p:nvSpPr>
        <p:spPr>
          <a:xfrm>
            <a:off x="397234" y="1727414"/>
            <a:ext cx="3505200" cy="3139321"/>
          </a:xfrm>
          <a:prstGeom prst="rect">
            <a:avLst/>
          </a:prstGeom>
        </p:spPr>
        <p:txBody>
          <a:bodyPr wrap="square">
            <a:spAutoFit/>
          </a:bodyPr>
          <a:lstStyle/>
          <a:p>
            <a:pPr algn="just"/>
            <a:r>
              <a:rPr lang="es-MX" dirty="0">
                <a:latin typeface="Lato"/>
              </a:rPr>
              <a:t>La etiqueta es donde encontrará todo lo que necesita saber sobre el extintor, incluido instrucciones de uso, agente extintor u otra información de identificación. Algunos extintores pueden tener varias etiquetas, incluido uno que enumera su fecha de vencimiento y otro que indica el estado del extintor (inspección mensual).</a:t>
            </a:r>
            <a:endParaRPr lang="es-PE" dirty="0">
              <a:latin typeface="Lato"/>
            </a:endParaRPr>
          </a:p>
        </p:txBody>
      </p:sp>
      <p:sp>
        <p:nvSpPr>
          <p:cNvPr id="8" name="Rectangle 2">
            <a:extLst>
              <a:ext uri="{FF2B5EF4-FFF2-40B4-BE49-F238E27FC236}">
                <a16:creationId xmlns:a16="http://schemas.microsoft.com/office/drawing/2014/main" id="{050C08A4-61D7-4BCF-9DCF-5E965A2DA0B0}"/>
              </a:ext>
            </a:extLst>
          </p:cNvPr>
          <p:cNvSpPr txBox="1">
            <a:spLocks noChangeArrowheads="1"/>
          </p:cNvSpPr>
          <p:nvPr/>
        </p:nvSpPr>
        <p:spPr>
          <a:xfrm>
            <a:off x="1752600" y="567633"/>
            <a:ext cx="6698189" cy="1143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_tradnl" altLang="es-PE" sz="2400" b="1" dirty="0">
                <a:solidFill>
                  <a:schemeClr val="tx1"/>
                </a:solidFill>
                <a:latin typeface="Arial Black" panose="020B0A04020102020204" pitchFamily="34" charset="0"/>
              </a:rPr>
              <a:t>ETIQUETA O ROTULADO DE EXTINTORES</a:t>
            </a:r>
          </a:p>
        </p:txBody>
      </p:sp>
      <p:pic>
        <p:nvPicPr>
          <p:cNvPr id="9" name="Picture 4" descr="Etiqueta">
            <a:extLst>
              <a:ext uri="{FF2B5EF4-FFF2-40B4-BE49-F238E27FC236}">
                <a16:creationId xmlns:a16="http://schemas.microsoft.com/office/drawing/2014/main" id="{E006219E-C44F-4A30-B188-6F05B125C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9385" y="4651045"/>
            <a:ext cx="2241495" cy="158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3" name="Picture 53" descr="Tarjeta de Revisión de Extintores | PDF">
            <a:extLst>
              <a:ext uri="{FF2B5EF4-FFF2-40B4-BE49-F238E27FC236}">
                <a16:creationId xmlns:a16="http://schemas.microsoft.com/office/drawing/2014/main" id="{55285670-3F53-4C13-921F-3D7E2A7479E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55" t="18889" b="20000"/>
          <a:stretch/>
        </p:blipFill>
        <p:spPr bwMode="auto">
          <a:xfrm>
            <a:off x="4084001" y="4278662"/>
            <a:ext cx="2331749" cy="201170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820C75B8-33A5-4DA8-AD94-22C6EF3F20E4}"/>
              </a:ext>
            </a:extLst>
          </p:cNvPr>
          <p:cNvSpPr/>
          <p:nvPr/>
        </p:nvSpPr>
        <p:spPr>
          <a:xfrm>
            <a:off x="351017" y="5705387"/>
            <a:ext cx="3597634" cy="553998"/>
          </a:xfrm>
          <a:prstGeom prst="rect">
            <a:avLst/>
          </a:prstGeom>
        </p:spPr>
        <p:txBody>
          <a:bodyPr wrap="square">
            <a:spAutoFit/>
          </a:bodyPr>
          <a:lstStyle/>
          <a:p>
            <a:r>
              <a:rPr lang="es-MX" sz="1000" b="1" dirty="0"/>
              <a:t>Fuente</a:t>
            </a:r>
            <a:r>
              <a:rPr lang="es-MX" sz="1000" dirty="0"/>
              <a:t>: NTP 833.030 2017 3era edición. EXTINTORES PORTÁTILES. Servicio de inspección, mantenimiento, recarga y prueba hidrostática. Rotulado</a:t>
            </a:r>
            <a:endParaRPr lang="es-PE" sz="1000" dirty="0"/>
          </a:p>
        </p:txBody>
      </p:sp>
      <p:pic>
        <p:nvPicPr>
          <p:cNvPr id="4" name="Sonido grabado">
            <a:hlinkClick r:id="" action="ppaction://media"/>
            <a:extLst>
              <a:ext uri="{FF2B5EF4-FFF2-40B4-BE49-F238E27FC236}">
                <a16:creationId xmlns:a16="http://schemas.microsoft.com/office/drawing/2014/main" id="{166184F6-C596-45CB-9F26-B9D75AE855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65293" y="193320"/>
            <a:ext cx="609600" cy="609600"/>
          </a:xfrm>
          <a:prstGeom prst="rect">
            <a:avLst/>
          </a:prstGeom>
        </p:spPr>
      </p:pic>
    </p:spTree>
    <p:extLst>
      <p:ext uri="{BB962C8B-B14F-4D97-AF65-F5344CB8AC3E}">
        <p14:creationId xmlns:p14="http://schemas.microsoft.com/office/powerpoint/2010/main" val="2486843616"/>
      </p:ext>
    </p:extLst>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304A22C-4F61-46B5-ABD6-082792FC9E1A}"/>
              </a:ext>
            </a:extLst>
          </p:cNvPr>
          <p:cNvSpPr>
            <a:spLocks noChangeArrowheads="1"/>
          </p:cNvSpPr>
          <p:nvPr/>
        </p:nvSpPr>
        <p:spPr bwMode="auto">
          <a:xfrm>
            <a:off x="457512" y="1817396"/>
            <a:ext cx="7315200" cy="11018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8872" rIns="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b="0" i="0" u="none" strike="noStrike" cap="none" normalizeH="0" baseline="0" dirty="0">
                <a:ln>
                  <a:noFill/>
                </a:ln>
                <a:solidFill>
                  <a:srgbClr val="001D35"/>
                </a:solidFill>
                <a:effectLst/>
                <a:latin typeface="+mn-lt"/>
              </a:rPr>
              <a:t>Deben tomarse en cuenta los siguientes puntos claves:</a:t>
            </a:r>
            <a:endParaRPr kumimoji="0" lang="es-PE" altLang="es-PE"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PE"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PE" altLang="es-PE" b="0" i="0" u="none" strike="noStrike" cap="none" normalizeH="0" baseline="0" dirty="0">
              <a:ln>
                <a:noFill/>
              </a:ln>
              <a:solidFill>
                <a:schemeClr val="tx1"/>
              </a:solidFill>
              <a:effectLst/>
              <a:latin typeface="+mn-lt"/>
            </a:endParaRPr>
          </a:p>
        </p:txBody>
      </p:sp>
      <p:sp>
        <p:nvSpPr>
          <p:cNvPr id="5" name="Rectángulo 4">
            <a:extLst>
              <a:ext uri="{FF2B5EF4-FFF2-40B4-BE49-F238E27FC236}">
                <a16:creationId xmlns:a16="http://schemas.microsoft.com/office/drawing/2014/main" id="{790DD637-729F-4E53-9488-39A84008F9AB}"/>
              </a:ext>
            </a:extLst>
          </p:cNvPr>
          <p:cNvSpPr/>
          <p:nvPr/>
        </p:nvSpPr>
        <p:spPr>
          <a:xfrm>
            <a:off x="208547" y="2709393"/>
            <a:ext cx="4572000" cy="3139321"/>
          </a:xfrm>
          <a:prstGeom prst="rect">
            <a:avLst/>
          </a:prstGeom>
        </p:spPr>
        <p:txBody>
          <a:bodyPr>
            <a:spAutoFit/>
          </a:bodyPr>
          <a:lstStyle/>
          <a:p>
            <a:pPr marL="285750" indent="-285750">
              <a:buClr>
                <a:srgbClr val="FF3300"/>
              </a:buClr>
              <a:buFont typeface="Wingdings" panose="05000000000000000000" pitchFamily="2" charset="2"/>
              <a:buChar char="q"/>
            </a:pPr>
            <a:r>
              <a:rPr lang="es-MX" b="1" dirty="0"/>
              <a:t>Compruebe</a:t>
            </a:r>
            <a:r>
              <a:rPr lang="es-MX" dirty="0"/>
              <a:t> accesibilidad: lugar designado, visibilidad, sin obstáculos.</a:t>
            </a:r>
          </a:p>
          <a:p>
            <a:pPr marL="285750" indent="-285750">
              <a:buClr>
                <a:srgbClr val="FF3300"/>
              </a:buClr>
              <a:buFont typeface="Wingdings" panose="05000000000000000000" pitchFamily="2" charset="2"/>
              <a:buChar char="q"/>
            </a:pPr>
            <a:r>
              <a:rPr lang="es-MX" b="1" dirty="0"/>
              <a:t>Examinar</a:t>
            </a:r>
            <a:r>
              <a:rPr lang="es-MX" dirty="0"/>
              <a:t> el estado físico: manguera, neumáticos, válvulas, seguros, precintos.</a:t>
            </a:r>
          </a:p>
          <a:p>
            <a:pPr marL="285750" indent="-285750">
              <a:buClr>
                <a:srgbClr val="FF3300"/>
              </a:buClr>
              <a:buFont typeface="Wingdings" panose="05000000000000000000" pitchFamily="2" charset="2"/>
              <a:buChar char="q"/>
            </a:pPr>
            <a:r>
              <a:rPr lang="es-MX" b="1" dirty="0"/>
              <a:t>Compruebe</a:t>
            </a:r>
            <a:r>
              <a:rPr lang="es-MX" dirty="0"/>
              <a:t> el manómetro: en zona verde que indica operatividad.</a:t>
            </a:r>
          </a:p>
          <a:p>
            <a:pPr marL="285750" indent="-285750">
              <a:buClr>
                <a:srgbClr val="FF3300"/>
              </a:buClr>
              <a:buFont typeface="Wingdings" panose="05000000000000000000" pitchFamily="2" charset="2"/>
              <a:buChar char="q"/>
            </a:pPr>
            <a:r>
              <a:rPr lang="es-MX" b="1" dirty="0"/>
              <a:t>Revise</a:t>
            </a:r>
            <a:r>
              <a:rPr lang="es-MX" dirty="0"/>
              <a:t> la etiqueta de inspección: textos y números legibles, registro mensual realizado.</a:t>
            </a:r>
          </a:p>
          <a:p>
            <a:pPr marL="285750" indent="-285750">
              <a:buClr>
                <a:srgbClr val="FF3300"/>
              </a:buClr>
              <a:buFont typeface="Wingdings" panose="05000000000000000000" pitchFamily="2" charset="2"/>
              <a:buChar char="q"/>
            </a:pPr>
            <a:r>
              <a:rPr lang="es-MX" b="1" dirty="0"/>
              <a:t>Genere</a:t>
            </a:r>
            <a:r>
              <a:rPr lang="es-MX" dirty="0"/>
              <a:t> informe y </a:t>
            </a:r>
            <a:r>
              <a:rPr lang="es-MX" b="1" dirty="0"/>
              <a:t>recomendar</a:t>
            </a:r>
            <a:r>
              <a:rPr lang="es-MX" dirty="0"/>
              <a:t> plan/es de acción: acciones correctivas y seguimiento.</a:t>
            </a:r>
          </a:p>
        </p:txBody>
      </p:sp>
      <p:sp>
        <p:nvSpPr>
          <p:cNvPr id="72706" name="Rectangle 2"/>
          <p:cNvSpPr>
            <a:spLocks noGrp="1" noChangeArrowheads="1"/>
          </p:cNvSpPr>
          <p:nvPr>
            <p:ph type="title"/>
          </p:nvPr>
        </p:nvSpPr>
        <p:spPr>
          <a:xfrm>
            <a:off x="304800" y="351367"/>
            <a:ext cx="8229600" cy="1143000"/>
          </a:xfrm>
        </p:spPr>
        <p:txBody>
          <a:bodyPr>
            <a:normAutofit/>
          </a:bodyPr>
          <a:lstStyle/>
          <a:p>
            <a:pPr eaLnBrk="1" hangingPunct="1"/>
            <a:r>
              <a:rPr lang="es-ES_tradnl" altLang="es-PE" sz="3600" b="1" dirty="0">
                <a:solidFill>
                  <a:schemeClr val="tx1"/>
                </a:solidFill>
              </a:rPr>
              <a:t>                      </a:t>
            </a:r>
            <a:r>
              <a:rPr lang="es-ES_tradnl" altLang="es-PE" sz="2800" b="1" dirty="0">
                <a:solidFill>
                  <a:schemeClr val="tx1"/>
                </a:solidFill>
                <a:latin typeface="Arial Black" panose="020B0A04020102020204" pitchFamily="34" charset="0"/>
              </a:rPr>
              <a:t>INSPECCIÓN DEL EXTINTOR</a:t>
            </a:r>
          </a:p>
        </p:txBody>
      </p:sp>
      <p:pic>
        <p:nvPicPr>
          <p:cNvPr id="2" name="Imagen 1">
            <a:extLst>
              <a:ext uri="{FF2B5EF4-FFF2-40B4-BE49-F238E27FC236}">
                <a16:creationId xmlns:a16="http://schemas.microsoft.com/office/drawing/2014/main" id="{85AFE86B-7087-4E67-9D42-D7FB6C853178}"/>
              </a:ext>
            </a:extLst>
          </p:cNvPr>
          <p:cNvPicPr>
            <a:picLocks noChangeAspect="1"/>
          </p:cNvPicPr>
          <p:nvPr/>
        </p:nvPicPr>
        <p:blipFill>
          <a:blip r:embed="rId4"/>
          <a:stretch>
            <a:fillRect/>
          </a:stretch>
        </p:blipFill>
        <p:spPr>
          <a:xfrm>
            <a:off x="4780547" y="2710823"/>
            <a:ext cx="3970470" cy="3031941"/>
          </a:xfrm>
          <a:prstGeom prst="rect">
            <a:avLst/>
          </a:prstGeom>
          <a:ln>
            <a:solidFill>
              <a:schemeClr val="tx1"/>
            </a:solidFill>
          </a:ln>
        </p:spPr>
      </p:pic>
      <p:sp>
        <p:nvSpPr>
          <p:cNvPr id="6" name="Rectángulo 5">
            <a:extLst>
              <a:ext uri="{FF2B5EF4-FFF2-40B4-BE49-F238E27FC236}">
                <a16:creationId xmlns:a16="http://schemas.microsoft.com/office/drawing/2014/main" id="{9F00631D-FF21-45A6-A93F-AC473F7A3643}"/>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46A73664-23DD-4895-9DBD-4908548B3D46}"/>
              </a:ext>
            </a:extLst>
          </p:cNvPr>
          <p:cNvPicPr>
            <a:picLocks noChangeAspect="1"/>
          </p:cNvPicPr>
          <p:nvPr/>
        </p:nvPicPr>
        <p:blipFill rotWithShape="1">
          <a:blip r:embed="rId5"/>
          <a:srcRect l="8824" t="17766" r="8824" b="10174"/>
          <a:stretch/>
        </p:blipFill>
        <p:spPr>
          <a:xfrm>
            <a:off x="304800" y="270930"/>
            <a:ext cx="1691002" cy="872070"/>
          </a:xfrm>
          <a:prstGeom prst="rect">
            <a:avLst/>
          </a:prstGeom>
        </p:spPr>
      </p:pic>
      <p:pic>
        <p:nvPicPr>
          <p:cNvPr id="9" name="Gráfico 8" descr="Marca de verificación">
            <a:extLst>
              <a:ext uri="{FF2B5EF4-FFF2-40B4-BE49-F238E27FC236}">
                <a16:creationId xmlns:a16="http://schemas.microsoft.com/office/drawing/2014/main" id="{EC841A00-757D-40AF-91ED-DDE8B13D6D5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5138" y="2735621"/>
            <a:ext cx="228600" cy="228600"/>
          </a:xfrm>
          <a:prstGeom prst="rect">
            <a:avLst/>
          </a:prstGeom>
        </p:spPr>
      </p:pic>
      <p:pic>
        <p:nvPicPr>
          <p:cNvPr id="11" name="Gráfico 10" descr="Marca de verificación">
            <a:extLst>
              <a:ext uri="{FF2B5EF4-FFF2-40B4-BE49-F238E27FC236}">
                <a16:creationId xmlns:a16="http://schemas.microsoft.com/office/drawing/2014/main" id="{B08110BA-34E2-460E-B41A-86900226CF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5138" y="3274019"/>
            <a:ext cx="228600" cy="228600"/>
          </a:xfrm>
          <a:prstGeom prst="rect">
            <a:avLst/>
          </a:prstGeom>
        </p:spPr>
      </p:pic>
      <p:pic>
        <p:nvPicPr>
          <p:cNvPr id="12" name="Gráfico 11" descr="Marca de verificación">
            <a:extLst>
              <a:ext uri="{FF2B5EF4-FFF2-40B4-BE49-F238E27FC236}">
                <a16:creationId xmlns:a16="http://schemas.microsoft.com/office/drawing/2014/main" id="{9C9DCF08-E86B-4776-B466-DA4B1AAD36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7455" y="4390423"/>
            <a:ext cx="228600" cy="228600"/>
          </a:xfrm>
          <a:prstGeom prst="rect">
            <a:avLst/>
          </a:prstGeom>
        </p:spPr>
      </p:pic>
      <p:pic>
        <p:nvPicPr>
          <p:cNvPr id="13" name="Gráfico 12" descr="Marca de verificación">
            <a:extLst>
              <a:ext uri="{FF2B5EF4-FFF2-40B4-BE49-F238E27FC236}">
                <a16:creationId xmlns:a16="http://schemas.microsoft.com/office/drawing/2014/main" id="{DF78355F-B609-45F3-9D42-BEC5906B087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7095" y="3838160"/>
            <a:ext cx="228600" cy="228600"/>
          </a:xfrm>
          <a:prstGeom prst="rect">
            <a:avLst/>
          </a:prstGeom>
        </p:spPr>
      </p:pic>
      <p:pic>
        <p:nvPicPr>
          <p:cNvPr id="14" name="Gráfico 13" descr="Marca de verificación">
            <a:extLst>
              <a:ext uri="{FF2B5EF4-FFF2-40B4-BE49-F238E27FC236}">
                <a16:creationId xmlns:a16="http://schemas.microsoft.com/office/drawing/2014/main" id="{9463ADE1-3811-46A0-BCAB-447A0D63EE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4800" y="5202150"/>
            <a:ext cx="228600" cy="228600"/>
          </a:xfrm>
          <a:prstGeom prst="rect">
            <a:avLst/>
          </a:prstGeom>
        </p:spPr>
      </p:pic>
      <p:pic>
        <p:nvPicPr>
          <p:cNvPr id="23" name="Sonido grabado">
            <a:hlinkClick r:id="" action="ppaction://media"/>
            <a:extLst>
              <a:ext uri="{FF2B5EF4-FFF2-40B4-BE49-F238E27FC236}">
                <a16:creationId xmlns:a16="http://schemas.microsoft.com/office/drawing/2014/main" id="{AE1A1632-024E-4596-95EC-892D81758C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29600" y="180474"/>
            <a:ext cx="609600" cy="609600"/>
          </a:xfrm>
          <a:prstGeom prst="rect">
            <a:avLst/>
          </a:prstGeom>
        </p:spPr>
      </p:pic>
    </p:spTree>
    <p:extLst>
      <p:ext uri="{BB962C8B-B14F-4D97-AF65-F5344CB8AC3E}">
        <p14:creationId xmlns:p14="http://schemas.microsoft.com/office/powerpoint/2010/main" val="219549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8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C:\Carlos\HST\UNSL\FOTOS\FICES 14-12\2005_1215Imagen0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146" y="1037768"/>
            <a:ext cx="7002776" cy="5252082"/>
          </a:xfrm>
          <a:prstGeom prst="rect">
            <a:avLst/>
          </a:prstGeom>
          <a:noFill/>
          <a:extLst>
            <a:ext uri="{909E8E84-426E-40DD-AFC4-6F175D3DCCD1}">
              <a14:hiddenFill xmlns:a14="http://schemas.microsoft.com/office/drawing/2010/main">
                <a:solidFill>
                  <a:srgbClr val="FFFFFF"/>
                </a:solidFill>
              </a14:hiddenFill>
            </a:ext>
          </a:extLst>
        </p:spPr>
      </p:pic>
      <p:sp>
        <p:nvSpPr>
          <p:cNvPr id="211973" name="Freeform 5"/>
          <p:cNvSpPr>
            <a:spLocks/>
          </p:cNvSpPr>
          <p:nvPr/>
        </p:nvSpPr>
        <p:spPr bwMode="auto">
          <a:xfrm rot="128133">
            <a:off x="4114800" y="3005138"/>
            <a:ext cx="4778375" cy="2100262"/>
          </a:xfrm>
          <a:custGeom>
            <a:avLst/>
            <a:gdLst>
              <a:gd name="T0" fmla="*/ 769 w 3818"/>
              <a:gd name="T1" fmla="*/ 1943 h 2125"/>
              <a:gd name="T2" fmla="*/ 114 w 3818"/>
              <a:gd name="T3" fmla="*/ 1852 h 2125"/>
              <a:gd name="T4" fmla="*/ 80 w 3818"/>
              <a:gd name="T5" fmla="*/ 1773 h 2125"/>
              <a:gd name="T6" fmla="*/ 35 w 3818"/>
              <a:gd name="T7" fmla="*/ 1592 h 2125"/>
              <a:gd name="T8" fmla="*/ 1 w 3818"/>
              <a:gd name="T9" fmla="*/ 1175 h 2125"/>
              <a:gd name="T10" fmla="*/ 12 w 3818"/>
              <a:gd name="T11" fmla="*/ 1062 h 2125"/>
              <a:gd name="T12" fmla="*/ 46 w 3818"/>
              <a:gd name="T13" fmla="*/ 1039 h 2125"/>
              <a:gd name="T14" fmla="*/ 80 w 3818"/>
              <a:gd name="T15" fmla="*/ 971 h 2125"/>
              <a:gd name="T16" fmla="*/ 91 w 3818"/>
              <a:gd name="T17" fmla="*/ 847 h 2125"/>
              <a:gd name="T18" fmla="*/ 272 w 3818"/>
              <a:gd name="T19" fmla="*/ 757 h 2125"/>
              <a:gd name="T20" fmla="*/ 339 w 3818"/>
              <a:gd name="T21" fmla="*/ 723 h 2125"/>
              <a:gd name="T22" fmla="*/ 407 w 3818"/>
              <a:gd name="T23" fmla="*/ 655 h 2125"/>
              <a:gd name="T24" fmla="*/ 498 w 3818"/>
              <a:gd name="T25" fmla="*/ 632 h 2125"/>
              <a:gd name="T26" fmla="*/ 475 w 3818"/>
              <a:gd name="T27" fmla="*/ 486 h 2125"/>
              <a:gd name="T28" fmla="*/ 464 w 3818"/>
              <a:gd name="T29" fmla="*/ 452 h 2125"/>
              <a:gd name="T30" fmla="*/ 430 w 3818"/>
              <a:gd name="T31" fmla="*/ 418 h 2125"/>
              <a:gd name="T32" fmla="*/ 419 w 3818"/>
              <a:gd name="T33" fmla="*/ 361 h 2125"/>
              <a:gd name="T34" fmla="*/ 486 w 3818"/>
              <a:gd name="T35" fmla="*/ 203 h 2125"/>
              <a:gd name="T36" fmla="*/ 565 w 3818"/>
              <a:gd name="T37" fmla="*/ 181 h 2125"/>
              <a:gd name="T38" fmla="*/ 667 w 3818"/>
              <a:gd name="T39" fmla="*/ 113 h 2125"/>
              <a:gd name="T40" fmla="*/ 803 w 3818"/>
              <a:gd name="T41" fmla="*/ 0 h 2125"/>
              <a:gd name="T42" fmla="*/ 1119 w 3818"/>
              <a:gd name="T43" fmla="*/ 11 h 2125"/>
              <a:gd name="T44" fmla="*/ 1345 w 3818"/>
              <a:gd name="T45" fmla="*/ 68 h 2125"/>
              <a:gd name="T46" fmla="*/ 1616 w 3818"/>
              <a:gd name="T47" fmla="*/ 113 h 2125"/>
              <a:gd name="T48" fmla="*/ 1796 w 3818"/>
              <a:gd name="T49" fmla="*/ 158 h 2125"/>
              <a:gd name="T50" fmla="*/ 1887 w 3818"/>
              <a:gd name="T51" fmla="*/ 169 h 2125"/>
              <a:gd name="T52" fmla="*/ 1977 w 3818"/>
              <a:gd name="T53" fmla="*/ 192 h 2125"/>
              <a:gd name="T54" fmla="*/ 2158 w 3818"/>
              <a:gd name="T55" fmla="*/ 215 h 2125"/>
              <a:gd name="T56" fmla="*/ 2576 w 3818"/>
              <a:gd name="T57" fmla="*/ 192 h 2125"/>
              <a:gd name="T58" fmla="*/ 2689 w 3818"/>
              <a:gd name="T59" fmla="*/ 282 h 2125"/>
              <a:gd name="T60" fmla="*/ 2824 w 3818"/>
              <a:gd name="T61" fmla="*/ 305 h 2125"/>
              <a:gd name="T62" fmla="*/ 3005 w 3818"/>
              <a:gd name="T63" fmla="*/ 395 h 2125"/>
              <a:gd name="T64" fmla="*/ 3253 w 3818"/>
              <a:gd name="T65" fmla="*/ 440 h 2125"/>
              <a:gd name="T66" fmla="*/ 3603 w 3818"/>
              <a:gd name="T67" fmla="*/ 531 h 2125"/>
              <a:gd name="T68" fmla="*/ 3649 w 3818"/>
              <a:gd name="T69" fmla="*/ 565 h 2125"/>
              <a:gd name="T70" fmla="*/ 3694 w 3818"/>
              <a:gd name="T71" fmla="*/ 576 h 2125"/>
              <a:gd name="T72" fmla="*/ 3750 w 3818"/>
              <a:gd name="T73" fmla="*/ 621 h 2125"/>
              <a:gd name="T74" fmla="*/ 3818 w 3818"/>
              <a:gd name="T75" fmla="*/ 858 h 2125"/>
              <a:gd name="T76" fmla="*/ 3773 w 3818"/>
              <a:gd name="T77" fmla="*/ 960 h 2125"/>
              <a:gd name="T78" fmla="*/ 3739 w 3818"/>
              <a:gd name="T79" fmla="*/ 1062 h 2125"/>
              <a:gd name="T80" fmla="*/ 3728 w 3818"/>
              <a:gd name="T81" fmla="*/ 1095 h 2125"/>
              <a:gd name="T82" fmla="*/ 3683 w 3818"/>
              <a:gd name="T83" fmla="*/ 1423 h 2125"/>
              <a:gd name="T84" fmla="*/ 3491 w 3818"/>
              <a:gd name="T85" fmla="*/ 1818 h 2125"/>
              <a:gd name="T86" fmla="*/ 3321 w 3818"/>
              <a:gd name="T87" fmla="*/ 1852 h 2125"/>
              <a:gd name="T88" fmla="*/ 3253 w 3818"/>
              <a:gd name="T89" fmla="*/ 1875 h 2125"/>
              <a:gd name="T90" fmla="*/ 3231 w 3818"/>
              <a:gd name="T91" fmla="*/ 1943 h 2125"/>
              <a:gd name="T92" fmla="*/ 3084 w 3818"/>
              <a:gd name="T93" fmla="*/ 2022 h 2125"/>
              <a:gd name="T94" fmla="*/ 2429 w 3818"/>
              <a:gd name="T95" fmla="*/ 2112 h 2125"/>
              <a:gd name="T96" fmla="*/ 1254 w 3818"/>
              <a:gd name="T97" fmla="*/ 2089 h 2125"/>
              <a:gd name="T98" fmla="*/ 893 w 3818"/>
              <a:gd name="T99" fmla="*/ 2033 h 2125"/>
              <a:gd name="T100" fmla="*/ 870 w 3818"/>
              <a:gd name="T101" fmla="*/ 1999 h 2125"/>
              <a:gd name="T102" fmla="*/ 769 w 3818"/>
              <a:gd name="T103" fmla="*/ 1965 h 2125"/>
              <a:gd name="T104" fmla="*/ 769 w 3818"/>
              <a:gd name="T105" fmla="*/ 1943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18" h="2125">
                <a:moveTo>
                  <a:pt x="769" y="1943"/>
                </a:moveTo>
                <a:cubicBezTo>
                  <a:pt x="598" y="1998"/>
                  <a:pt x="291" y="1942"/>
                  <a:pt x="114" y="1852"/>
                </a:cubicBezTo>
                <a:cubicBezTo>
                  <a:pt x="104" y="1825"/>
                  <a:pt x="88" y="1800"/>
                  <a:pt x="80" y="1773"/>
                </a:cubicBezTo>
                <a:cubicBezTo>
                  <a:pt x="62" y="1714"/>
                  <a:pt x="54" y="1652"/>
                  <a:pt x="35" y="1592"/>
                </a:cubicBezTo>
                <a:cubicBezTo>
                  <a:pt x="30" y="1465"/>
                  <a:pt x="44" y="1305"/>
                  <a:pt x="1" y="1175"/>
                </a:cubicBezTo>
                <a:cubicBezTo>
                  <a:pt x="5" y="1137"/>
                  <a:pt x="0" y="1098"/>
                  <a:pt x="12" y="1062"/>
                </a:cubicBezTo>
                <a:cubicBezTo>
                  <a:pt x="16" y="1049"/>
                  <a:pt x="36" y="1049"/>
                  <a:pt x="46" y="1039"/>
                </a:cubicBezTo>
                <a:cubicBezTo>
                  <a:pt x="66" y="1018"/>
                  <a:pt x="71" y="997"/>
                  <a:pt x="80" y="971"/>
                </a:cubicBezTo>
                <a:cubicBezTo>
                  <a:pt x="84" y="930"/>
                  <a:pt x="84" y="888"/>
                  <a:pt x="91" y="847"/>
                </a:cubicBezTo>
                <a:cubicBezTo>
                  <a:pt x="110" y="739"/>
                  <a:pt x="170" y="766"/>
                  <a:pt x="272" y="757"/>
                </a:cubicBezTo>
                <a:cubicBezTo>
                  <a:pt x="298" y="748"/>
                  <a:pt x="318" y="744"/>
                  <a:pt x="339" y="723"/>
                </a:cubicBezTo>
                <a:cubicBezTo>
                  <a:pt x="377" y="685"/>
                  <a:pt x="346" y="681"/>
                  <a:pt x="407" y="655"/>
                </a:cubicBezTo>
                <a:cubicBezTo>
                  <a:pt x="436" y="643"/>
                  <a:pt x="468" y="640"/>
                  <a:pt x="498" y="632"/>
                </a:cubicBezTo>
                <a:cubicBezTo>
                  <a:pt x="516" y="577"/>
                  <a:pt x="508" y="533"/>
                  <a:pt x="475" y="486"/>
                </a:cubicBezTo>
                <a:cubicBezTo>
                  <a:pt x="471" y="475"/>
                  <a:pt x="471" y="462"/>
                  <a:pt x="464" y="452"/>
                </a:cubicBezTo>
                <a:cubicBezTo>
                  <a:pt x="455" y="439"/>
                  <a:pt x="437" y="432"/>
                  <a:pt x="430" y="418"/>
                </a:cubicBezTo>
                <a:cubicBezTo>
                  <a:pt x="421" y="401"/>
                  <a:pt x="423" y="380"/>
                  <a:pt x="419" y="361"/>
                </a:cubicBezTo>
                <a:cubicBezTo>
                  <a:pt x="426" y="307"/>
                  <a:pt x="426" y="233"/>
                  <a:pt x="486" y="203"/>
                </a:cubicBezTo>
                <a:cubicBezTo>
                  <a:pt x="510" y="191"/>
                  <a:pt x="539" y="188"/>
                  <a:pt x="565" y="181"/>
                </a:cubicBezTo>
                <a:cubicBezTo>
                  <a:pt x="599" y="158"/>
                  <a:pt x="638" y="142"/>
                  <a:pt x="667" y="113"/>
                </a:cubicBezTo>
                <a:cubicBezTo>
                  <a:pt x="714" y="66"/>
                  <a:pt x="738" y="21"/>
                  <a:pt x="803" y="0"/>
                </a:cubicBezTo>
                <a:cubicBezTo>
                  <a:pt x="908" y="4"/>
                  <a:pt x="1014" y="4"/>
                  <a:pt x="1119" y="11"/>
                </a:cubicBezTo>
                <a:cubicBezTo>
                  <a:pt x="1193" y="16"/>
                  <a:pt x="1272" y="54"/>
                  <a:pt x="1345" y="68"/>
                </a:cubicBezTo>
                <a:cubicBezTo>
                  <a:pt x="1435" y="85"/>
                  <a:pt x="1526" y="98"/>
                  <a:pt x="1616" y="113"/>
                </a:cubicBezTo>
                <a:cubicBezTo>
                  <a:pt x="1677" y="123"/>
                  <a:pt x="1735" y="151"/>
                  <a:pt x="1796" y="158"/>
                </a:cubicBezTo>
                <a:cubicBezTo>
                  <a:pt x="1826" y="162"/>
                  <a:pt x="1857" y="165"/>
                  <a:pt x="1887" y="169"/>
                </a:cubicBezTo>
                <a:cubicBezTo>
                  <a:pt x="1917" y="177"/>
                  <a:pt x="1946" y="187"/>
                  <a:pt x="1977" y="192"/>
                </a:cubicBezTo>
                <a:cubicBezTo>
                  <a:pt x="2037" y="202"/>
                  <a:pt x="2158" y="215"/>
                  <a:pt x="2158" y="215"/>
                </a:cubicBezTo>
                <a:cubicBezTo>
                  <a:pt x="2350" y="171"/>
                  <a:pt x="2301" y="181"/>
                  <a:pt x="2576" y="192"/>
                </a:cubicBezTo>
                <a:cubicBezTo>
                  <a:pt x="2611" y="216"/>
                  <a:pt x="2649" y="269"/>
                  <a:pt x="2689" y="282"/>
                </a:cubicBezTo>
                <a:cubicBezTo>
                  <a:pt x="2733" y="296"/>
                  <a:pt x="2779" y="297"/>
                  <a:pt x="2824" y="305"/>
                </a:cubicBezTo>
                <a:cubicBezTo>
                  <a:pt x="2884" y="335"/>
                  <a:pt x="2942" y="371"/>
                  <a:pt x="3005" y="395"/>
                </a:cubicBezTo>
                <a:cubicBezTo>
                  <a:pt x="3039" y="408"/>
                  <a:pt x="3227" y="434"/>
                  <a:pt x="3253" y="440"/>
                </a:cubicBezTo>
                <a:cubicBezTo>
                  <a:pt x="3367" y="464"/>
                  <a:pt x="3492" y="491"/>
                  <a:pt x="3603" y="531"/>
                </a:cubicBezTo>
                <a:cubicBezTo>
                  <a:pt x="3618" y="542"/>
                  <a:pt x="3632" y="557"/>
                  <a:pt x="3649" y="565"/>
                </a:cubicBezTo>
                <a:cubicBezTo>
                  <a:pt x="3663" y="572"/>
                  <a:pt x="3681" y="567"/>
                  <a:pt x="3694" y="576"/>
                </a:cubicBezTo>
                <a:cubicBezTo>
                  <a:pt x="3794" y="643"/>
                  <a:pt x="3640" y="585"/>
                  <a:pt x="3750" y="621"/>
                </a:cubicBezTo>
                <a:cubicBezTo>
                  <a:pt x="3777" y="698"/>
                  <a:pt x="3799" y="779"/>
                  <a:pt x="3818" y="858"/>
                </a:cubicBezTo>
                <a:cubicBezTo>
                  <a:pt x="3751" y="882"/>
                  <a:pt x="3798" y="854"/>
                  <a:pt x="3773" y="960"/>
                </a:cubicBezTo>
                <a:cubicBezTo>
                  <a:pt x="3765" y="995"/>
                  <a:pt x="3750" y="1028"/>
                  <a:pt x="3739" y="1062"/>
                </a:cubicBezTo>
                <a:cubicBezTo>
                  <a:pt x="3735" y="1073"/>
                  <a:pt x="3728" y="1095"/>
                  <a:pt x="3728" y="1095"/>
                </a:cubicBezTo>
                <a:cubicBezTo>
                  <a:pt x="3720" y="1210"/>
                  <a:pt x="3718" y="1314"/>
                  <a:pt x="3683" y="1423"/>
                </a:cubicBezTo>
                <a:cubicBezTo>
                  <a:pt x="3669" y="1554"/>
                  <a:pt x="3630" y="1758"/>
                  <a:pt x="3491" y="1818"/>
                </a:cubicBezTo>
                <a:cubicBezTo>
                  <a:pt x="3441" y="1840"/>
                  <a:pt x="3374" y="1843"/>
                  <a:pt x="3321" y="1852"/>
                </a:cubicBezTo>
                <a:cubicBezTo>
                  <a:pt x="3298" y="1860"/>
                  <a:pt x="3270" y="1858"/>
                  <a:pt x="3253" y="1875"/>
                </a:cubicBezTo>
                <a:cubicBezTo>
                  <a:pt x="3236" y="1892"/>
                  <a:pt x="3250" y="1929"/>
                  <a:pt x="3231" y="1943"/>
                </a:cubicBezTo>
                <a:cubicBezTo>
                  <a:pt x="3187" y="1975"/>
                  <a:pt x="3134" y="2004"/>
                  <a:pt x="3084" y="2022"/>
                </a:cubicBezTo>
                <a:cubicBezTo>
                  <a:pt x="2883" y="2095"/>
                  <a:pt x="2641" y="2097"/>
                  <a:pt x="2429" y="2112"/>
                </a:cubicBezTo>
                <a:cubicBezTo>
                  <a:pt x="2274" y="2110"/>
                  <a:pt x="1607" y="2125"/>
                  <a:pt x="1254" y="2089"/>
                </a:cubicBezTo>
                <a:cubicBezTo>
                  <a:pt x="1133" y="2077"/>
                  <a:pt x="1014" y="2048"/>
                  <a:pt x="893" y="2033"/>
                </a:cubicBezTo>
                <a:cubicBezTo>
                  <a:pt x="885" y="2022"/>
                  <a:pt x="881" y="2007"/>
                  <a:pt x="870" y="1999"/>
                </a:cubicBezTo>
                <a:cubicBezTo>
                  <a:pt x="845" y="1980"/>
                  <a:pt x="791" y="1987"/>
                  <a:pt x="769" y="1965"/>
                </a:cubicBezTo>
                <a:cubicBezTo>
                  <a:pt x="764" y="1960"/>
                  <a:pt x="769" y="1950"/>
                  <a:pt x="769" y="1943"/>
                </a:cubicBezTo>
                <a:close/>
              </a:path>
            </a:pathLst>
          </a:custGeom>
          <a:solidFill>
            <a:srgbClr val="DDDDDD"/>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PE"/>
          </a:p>
        </p:txBody>
      </p:sp>
      <p:sp>
        <p:nvSpPr>
          <p:cNvPr id="211972" name="Text Box 4"/>
          <p:cNvSpPr txBox="1">
            <a:spLocks noChangeArrowheads="1"/>
          </p:cNvSpPr>
          <p:nvPr/>
        </p:nvSpPr>
        <p:spPr bwMode="auto">
          <a:xfrm>
            <a:off x="4492389" y="3733800"/>
            <a:ext cx="42683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a:buFont typeface="Wingdings" panose="05000000000000000000" pitchFamily="2" charset="2"/>
              <a:buChar char="ü"/>
            </a:pPr>
            <a:r>
              <a:rPr lang="es-MX" altLang="es-PE" sz="1200" b="1" dirty="0">
                <a:solidFill>
                  <a:srgbClr val="CC3300"/>
                </a:solidFill>
                <a:latin typeface="Verdana" panose="020B0604030504040204" pitchFamily="34" charset="0"/>
              </a:rPr>
              <a:t>SI LA FLECHA ESTA EN ZONA VERDE</a:t>
            </a:r>
          </a:p>
          <a:p>
            <a:r>
              <a:rPr lang="es-MX" altLang="es-PE" sz="1200" b="1" dirty="0">
                <a:solidFill>
                  <a:srgbClr val="CC3300"/>
                </a:solidFill>
                <a:latin typeface="Verdana" panose="020B0604030504040204" pitchFamily="34" charset="0"/>
              </a:rPr>
              <a:t>EL EXTINTOR ESTA CARGADO U OPERATIVO.</a:t>
            </a:r>
          </a:p>
          <a:p>
            <a:pPr marL="171450" indent="-171450">
              <a:buFont typeface="Wingdings" panose="05000000000000000000" pitchFamily="2" charset="2"/>
              <a:buChar char="ü"/>
            </a:pPr>
            <a:endParaRPr lang="es-MX" altLang="es-PE" sz="1200" b="1" dirty="0">
              <a:solidFill>
                <a:srgbClr val="CC3300"/>
              </a:solidFill>
              <a:latin typeface="Verdana" panose="020B0604030504040204" pitchFamily="34" charset="0"/>
            </a:endParaRPr>
          </a:p>
          <a:p>
            <a:pPr marL="171450" indent="-171450">
              <a:buFont typeface="Wingdings" panose="05000000000000000000" pitchFamily="2" charset="2"/>
              <a:buChar char="ü"/>
            </a:pPr>
            <a:r>
              <a:rPr lang="es-MX" altLang="es-PE" sz="1200" b="1" dirty="0">
                <a:solidFill>
                  <a:srgbClr val="CC3300"/>
                </a:solidFill>
                <a:latin typeface="Verdana" panose="020B0604030504040204" pitchFamily="34" charset="0"/>
              </a:rPr>
              <a:t>SI ESTA EN ZONA DE RECARGA HAY QUE RECARGARLO.</a:t>
            </a:r>
            <a:endParaRPr lang="es-ES" altLang="es-PE" sz="1200" b="1" dirty="0">
              <a:solidFill>
                <a:srgbClr val="CC3300"/>
              </a:solidFill>
              <a:latin typeface="Verdana" panose="020B0604030504040204" pitchFamily="34" charset="0"/>
            </a:endParaRPr>
          </a:p>
        </p:txBody>
      </p:sp>
      <p:sp>
        <p:nvSpPr>
          <p:cNvPr id="211971" name="AutoShape 3"/>
          <p:cNvSpPr>
            <a:spLocks noChangeArrowheads="1"/>
          </p:cNvSpPr>
          <p:nvPr/>
        </p:nvSpPr>
        <p:spPr bwMode="auto">
          <a:xfrm rot="13292741">
            <a:off x="4894263" y="2263775"/>
            <a:ext cx="1600200"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E"/>
          </a:p>
        </p:txBody>
      </p:sp>
      <p:sp>
        <p:nvSpPr>
          <p:cNvPr id="7" name="Rectángulo 6">
            <a:extLst>
              <a:ext uri="{FF2B5EF4-FFF2-40B4-BE49-F238E27FC236}">
                <a16:creationId xmlns:a16="http://schemas.microsoft.com/office/drawing/2014/main" id="{C7FABB4B-62BE-472F-9F2D-07C76121242A}"/>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649450E2-0617-4CF6-916A-B193CDA15919}"/>
              </a:ext>
            </a:extLst>
          </p:cNvPr>
          <p:cNvPicPr>
            <a:picLocks noChangeAspect="1"/>
          </p:cNvPicPr>
          <p:nvPr/>
        </p:nvPicPr>
        <p:blipFill rotWithShape="1">
          <a:blip r:embed="rId5"/>
          <a:srcRect l="8824" t="17766" r="8824" b="10174"/>
          <a:stretch/>
        </p:blipFill>
        <p:spPr>
          <a:xfrm>
            <a:off x="213352" y="152400"/>
            <a:ext cx="1539248" cy="793809"/>
          </a:xfrm>
          <a:prstGeom prst="rect">
            <a:avLst/>
          </a:prstGeom>
        </p:spPr>
      </p:pic>
      <p:sp>
        <p:nvSpPr>
          <p:cNvPr id="2" name="CuadroTexto 1">
            <a:extLst>
              <a:ext uri="{FF2B5EF4-FFF2-40B4-BE49-F238E27FC236}">
                <a16:creationId xmlns:a16="http://schemas.microsoft.com/office/drawing/2014/main" id="{7947A24E-65EC-441C-A350-5774E7A4B21A}"/>
              </a:ext>
            </a:extLst>
          </p:cNvPr>
          <p:cNvSpPr txBox="1"/>
          <p:nvPr/>
        </p:nvSpPr>
        <p:spPr>
          <a:xfrm>
            <a:off x="1936500" y="568150"/>
            <a:ext cx="6225422" cy="338554"/>
          </a:xfrm>
          <a:prstGeom prst="rect">
            <a:avLst/>
          </a:prstGeom>
          <a:noFill/>
        </p:spPr>
        <p:txBody>
          <a:bodyPr wrap="none" rtlCol="0">
            <a:spAutoFit/>
          </a:bodyPr>
          <a:lstStyle/>
          <a:p>
            <a:r>
              <a:rPr lang="es-MX" sz="1600" dirty="0">
                <a:latin typeface="Arial Black" panose="020B0A04020102020204" pitchFamily="34" charset="0"/>
              </a:rPr>
              <a:t>Revisión de manómetro en extintor de presión directa</a:t>
            </a:r>
            <a:endParaRPr lang="es-PE" sz="1600" dirty="0">
              <a:latin typeface="Arial Black" panose="020B0A04020102020204" pitchFamily="34" charset="0"/>
            </a:endParaRPr>
          </a:p>
        </p:txBody>
      </p:sp>
      <p:pic>
        <p:nvPicPr>
          <p:cNvPr id="3" name="Sonido grabado">
            <a:hlinkClick r:id="" action="ppaction://media"/>
            <a:extLst>
              <a:ext uri="{FF2B5EF4-FFF2-40B4-BE49-F238E27FC236}">
                <a16:creationId xmlns:a16="http://schemas.microsoft.com/office/drawing/2014/main" id="{C44CD95F-5431-4690-9B25-2B65F9A908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352" y="5680250"/>
            <a:ext cx="609600" cy="609600"/>
          </a:xfrm>
          <a:prstGeom prst="rect">
            <a:avLst/>
          </a:prstGeom>
        </p:spPr>
      </p:pic>
    </p:spTree>
    <p:extLst>
      <p:ext uri="{BB962C8B-B14F-4D97-AF65-F5344CB8AC3E}">
        <p14:creationId xmlns:p14="http://schemas.microsoft.com/office/powerpoint/2010/main" val="38866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0773" y="442912"/>
            <a:ext cx="8229600" cy="1143000"/>
          </a:xfrm>
        </p:spPr>
        <p:txBody>
          <a:bodyPr>
            <a:normAutofit/>
          </a:bodyPr>
          <a:lstStyle/>
          <a:p>
            <a:pPr eaLnBrk="1" hangingPunct="1"/>
            <a:r>
              <a:rPr lang="es-ES_tradnl" altLang="es-PE" sz="3600" b="1" dirty="0">
                <a:solidFill>
                  <a:schemeClr val="tx1"/>
                </a:solidFill>
              </a:rPr>
              <a:t>                      </a:t>
            </a:r>
            <a:r>
              <a:rPr lang="es-ES_tradnl" altLang="es-PE" sz="2800" b="1" dirty="0">
                <a:solidFill>
                  <a:schemeClr val="tx1"/>
                </a:solidFill>
                <a:latin typeface="Arial Black" panose="020B0A04020102020204" pitchFamily="34" charset="0"/>
              </a:rPr>
              <a:t>CUIDADOS DEL EXTINTOR</a:t>
            </a:r>
          </a:p>
        </p:txBody>
      </p:sp>
      <p:sp>
        <p:nvSpPr>
          <p:cNvPr id="72707" name="Rectangle 3"/>
          <p:cNvSpPr>
            <a:spLocks noGrp="1" noChangeArrowheads="1"/>
          </p:cNvSpPr>
          <p:nvPr>
            <p:ph idx="1"/>
          </p:nvPr>
        </p:nvSpPr>
        <p:spPr>
          <a:xfrm>
            <a:off x="446567" y="2261642"/>
            <a:ext cx="4646612" cy="3323002"/>
          </a:xfrm>
          <a:noFill/>
          <a:ln>
            <a:noFill/>
            <a:miter lim="800000"/>
            <a:headEnd/>
            <a:tailEnd/>
          </a:ln>
        </p:spPr>
        <p:txBody>
          <a:bodyPr>
            <a:noAutofit/>
          </a:bodyPr>
          <a:lstStyle/>
          <a:p>
            <a:pPr eaLnBrk="1" hangingPunct="1">
              <a:buFont typeface="Wingdings" panose="05000000000000000000" pitchFamily="2" charset="2"/>
              <a:buChar char="q"/>
            </a:pPr>
            <a:r>
              <a:rPr lang="es-ES_tradnl" altLang="es-PE" dirty="0"/>
              <a:t> Mantener en posición vertical en su dispositivo de sujeción contra la pared.</a:t>
            </a:r>
          </a:p>
          <a:p>
            <a:pPr eaLnBrk="1" hangingPunct="1">
              <a:buFont typeface="Wingdings" panose="05000000000000000000" pitchFamily="2" charset="2"/>
              <a:buChar char="q"/>
            </a:pPr>
            <a:r>
              <a:rPr lang="es-ES_tradnl" altLang="es-PE" dirty="0"/>
              <a:t> Considerar su fecha de revisión y conservar sus etiquetas.</a:t>
            </a:r>
          </a:p>
          <a:p>
            <a:pPr eaLnBrk="1" hangingPunct="1">
              <a:buFont typeface="Wingdings" panose="05000000000000000000" pitchFamily="2" charset="2"/>
              <a:buChar char="q"/>
            </a:pPr>
            <a:r>
              <a:rPr lang="es-ES_tradnl" altLang="es-PE" dirty="0"/>
              <a:t> Nunca arrojar extintor al fuego.</a:t>
            </a:r>
          </a:p>
          <a:p>
            <a:pPr eaLnBrk="1" hangingPunct="1">
              <a:buFont typeface="Wingdings" panose="05000000000000000000" pitchFamily="2" charset="2"/>
              <a:buChar char="q"/>
            </a:pPr>
            <a:r>
              <a:rPr lang="es-ES_tradnl" altLang="es-PE" dirty="0"/>
              <a:t> No golpear, quebrar, modificar ni dañar cuerpo del extintor.</a:t>
            </a:r>
          </a:p>
          <a:p>
            <a:pPr eaLnBrk="1" hangingPunct="1">
              <a:buFont typeface="Wingdings" panose="05000000000000000000" pitchFamily="2" charset="2"/>
              <a:buChar char="q"/>
            </a:pPr>
            <a:r>
              <a:rPr lang="es-ES_tradnl" altLang="es-PE" dirty="0"/>
              <a:t> Ante daños o uso del equipo (total o parcial), enviar a servicio técnico autorizado.</a:t>
            </a:r>
          </a:p>
          <a:p>
            <a:pPr eaLnBrk="1" hangingPunct="1"/>
            <a:endParaRPr lang="es-ES_tradnl" altLang="es-PE" dirty="0"/>
          </a:p>
        </p:txBody>
      </p:sp>
      <p:pic>
        <p:nvPicPr>
          <p:cNvPr id="2" name="Imagen 1">
            <a:extLst>
              <a:ext uri="{FF2B5EF4-FFF2-40B4-BE49-F238E27FC236}">
                <a16:creationId xmlns:a16="http://schemas.microsoft.com/office/drawing/2014/main" id="{85AFE86B-7087-4E67-9D42-D7FB6C853178}"/>
              </a:ext>
            </a:extLst>
          </p:cNvPr>
          <p:cNvPicPr>
            <a:picLocks noChangeAspect="1"/>
          </p:cNvPicPr>
          <p:nvPr/>
        </p:nvPicPr>
        <p:blipFill>
          <a:blip r:embed="rId4"/>
          <a:stretch>
            <a:fillRect/>
          </a:stretch>
        </p:blipFill>
        <p:spPr>
          <a:xfrm>
            <a:off x="4800600" y="2541330"/>
            <a:ext cx="3970470" cy="3031941"/>
          </a:xfrm>
          <a:prstGeom prst="rect">
            <a:avLst/>
          </a:prstGeom>
          <a:ln>
            <a:solidFill>
              <a:schemeClr val="tx1"/>
            </a:solidFill>
          </a:ln>
        </p:spPr>
      </p:pic>
      <p:sp>
        <p:nvSpPr>
          <p:cNvPr id="6" name="Rectángulo 5">
            <a:extLst>
              <a:ext uri="{FF2B5EF4-FFF2-40B4-BE49-F238E27FC236}">
                <a16:creationId xmlns:a16="http://schemas.microsoft.com/office/drawing/2014/main" id="{9F00631D-FF21-45A6-A93F-AC473F7A3643}"/>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46A73664-23DD-4895-9DBD-4908548B3D46}"/>
              </a:ext>
            </a:extLst>
          </p:cNvPr>
          <p:cNvPicPr>
            <a:picLocks noChangeAspect="1"/>
          </p:cNvPicPr>
          <p:nvPr/>
        </p:nvPicPr>
        <p:blipFill rotWithShape="1">
          <a:blip r:embed="rId5"/>
          <a:srcRect l="8824" t="17766" r="8824" b="10174"/>
          <a:stretch/>
        </p:blipFill>
        <p:spPr>
          <a:xfrm>
            <a:off x="304800" y="270930"/>
            <a:ext cx="1691002" cy="872070"/>
          </a:xfrm>
          <a:prstGeom prst="rect">
            <a:avLst/>
          </a:prstGeom>
        </p:spPr>
      </p:pic>
      <p:pic>
        <p:nvPicPr>
          <p:cNvPr id="8" name="Gráfico 7" descr="Marca de verificación">
            <a:extLst>
              <a:ext uri="{FF2B5EF4-FFF2-40B4-BE49-F238E27FC236}">
                <a16:creationId xmlns:a16="http://schemas.microsoft.com/office/drawing/2014/main" id="{838BCA36-BC4B-4F9A-9A8D-651D7252AA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567" y="2285410"/>
            <a:ext cx="228600" cy="228600"/>
          </a:xfrm>
          <a:prstGeom prst="rect">
            <a:avLst/>
          </a:prstGeom>
        </p:spPr>
      </p:pic>
      <p:pic>
        <p:nvPicPr>
          <p:cNvPr id="9" name="Gráfico 8" descr="Marca de verificación">
            <a:extLst>
              <a:ext uri="{FF2B5EF4-FFF2-40B4-BE49-F238E27FC236}">
                <a16:creationId xmlns:a16="http://schemas.microsoft.com/office/drawing/2014/main" id="{D8330548-460C-4F54-864A-454DC04421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029" y="2994314"/>
            <a:ext cx="228600" cy="228600"/>
          </a:xfrm>
          <a:prstGeom prst="rect">
            <a:avLst/>
          </a:prstGeom>
        </p:spPr>
      </p:pic>
      <p:pic>
        <p:nvPicPr>
          <p:cNvPr id="10" name="Gráfico 9" descr="Marca de verificación">
            <a:extLst>
              <a:ext uri="{FF2B5EF4-FFF2-40B4-BE49-F238E27FC236}">
                <a16:creationId xmlns:a16="http://schemas.microsoft.com/office/drawing/2014/main" id="{9C5EDEE2-DD5A-437D-82E5-432271D01F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029" y="3749386"/>
            <a:ext cx="228600" cy="228600"/>
          </a:xfrm>
          <a:prstGeom prst="rect">
            <a:avLst/>
          </a:prstGeom>
        </p:spPr>
      </p:pic>
      <p:pic>
        <p:nvPicPr>
          <p:cNvPr id="11" name="Gráfico 10" descr="Marca de verificación">
            <a:extLst>
              <a:ext uri="{FF2B5EF4-FFF2-40B4-BE49-F238E27FC236}">
                <a16:creationId xmlns:a16="http://schemas.microsoft.com/office/drawing/2014/main" id="{26F1DEE6-B0A6-468C-8E49-15D26EAAFA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029" y="4911023"/>
            <a:ext cx="228600" cy="228600"/>
          </a:xfrm>
          <a:prstGeom prst="rect">
            <a:avLst/>
          </a:prstGeom>
        </p:spPr>
      </p:pic>
      <p:pic>
        <p:nvPicPr>
          <p:cNvPr id="13" name="Gráfico 12" descr="Marca de verificación">
            <a:extLst>
              <a:ext uri="{FF2B5EF4-FFF2-40B4-BE49-F238E27FC236}">
                <a16:creationId xmlns:a16="http://schemas.microsoft.com/office/drawing/2014/main" id="{B03F88BA-8BAA-42BD-9768-BC6ED2D82F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029" y="4189276"/>
            <a:ext cx="228600" cy="228600"/>
          </a:xfrm>
          <a:prstGeom prst="rect">
            <a:avLst/>
          </a:prstGeom>
        </p:spPr>
      </p:pic>
      <p:pic>
        <p:nvPicPr>
          <p:cNvPr id="4" name="Sonido grabado">
            <a:hlinkClick r:id="" action="ppaction://media"/>
            <a:extLst>
              <a:ext uri="{FF2B5EF4-FFF2-40B4-BE49-F238E27FC236}">
                <a16:creationId xmlns:a16="http://schemas.microsoft.com/office/drawing/2014/main" id="{2297C9E3-B8F0-4A18-B59E-9059F81A3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75573" y="5796887"/>
            <a:ext cx="609600" cy="609600"/>
          </a:xfrm>
          <a:prstGeom prst="rect">
            <a:avLst/>
          </a:prstGeom>
        </p:spPr>
      </p:pic>
    </p:spTree>
    <p:extLst>
      <p:ext uri="{BB962C8B-B14F-4D97-AF65-F5344CB8AC3E}">
        <p14:creationId xmlns:p14="http://schemas.microsoft.com/office/powerpoint/2010/main" val="35036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2" name="Object 2"/>
          <p:cNvGraphicFramePr>
            <a:graphicFrameLocks noChangeAspect="1"/>
          </p:cNvGraphicFramePr>
          <p:nvPr>
            <p:extLst>
              <p:ext uri="{D42A27DB-BD31-4B8C-83A1-F6EECF244321}">
                <p14:modId xmlns:p14="http://schemas.microsoft.com/office/powerpoint/2010/main" val="3358787826"/>
              </p:ext>
            </p:extLst>
          </p:nvPr>
        </p:nvGraphicFramePr>
        <p:xfrm>
          <a:off x="1143000" y="1033463"/>
          <a:ext cx="3046548" cy="5121163"/>
        </p:xfrm>
        <a:graphic>
          <a:graphicData uri="http://schemas.openxmlformats.org/presentationml/2006/ole">
            <mc:AlternateContent xmlns:mc="http://schemas.openxmlformats.org/markup-compatibility/2006">
              <mc:Choice xmlns:v="urn:schemas-microsoft-com:vml" Requires="v">
                <p:oleObj spid="_x0000_s7328" name="Image" r:id="rId5" imgW="1671180" imgH="2809520" progId="">
                  <p:embed/>
                </p:oleObj>
              </mc:Choice>
              <mc:Fallback>
                <p:oleObj name="Image" r:id="rId5" imgW="1671180" imgH="2809520"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033463"/>
                        <a:ext cx="3046548" cy="5121163"/>
                      </a:xfrm>
                      <a:prstGeom prst="rect">
                        <a:avLst/>
                      </a:prstGeom>
                      <a:noFill/>
                      <a:ln>
                        <a:noFill/>
                      </a:ln>
                      <a:effectLst/>
                      <a:extLst/>
                    </p:spPr>
                  </p:pic>
                </p:oleObj>
              </mc:Fallback>
            </mc:AlternateContent>
          </a:graphicData>
        </a:graphic>
      </p:graphicFrame>
      <p:graphicFrame>
        <p:nvGraphicFramePr>
          <p:cNvPr id="143363" name="Object 3"/>
          <p:cNvGraphicFramePr>
            <a:graphicFrameLocks noChangeAspect="1"/>
          </p:cNvGraphicFramePr>
          <p:nvPr>
            <p:extLst>
              <p:ext uri="{D42A27DB-BD31-4B8C-83A1-F6EECF244321}">
                <p14:modId xmlns:p14="http://schemas.microsoft.com/office/powerpoint/2010/main" val="2438732857"/>
              </p:ext>
            </p:extLst>
          </p:nvPr>
        </p:nvGraphicFramePr>
        <p:xfrm>
          <a:off x="5448300" y="1214664"/>
          <a:ext cx="3048000" cy="5121163"/>
        </p:xfrm>
        <a:graphic>
          <a:graphicData uri="http://schemas.openxmlformats.org/presentationml/2006/ole">
            <mc:AlternateContent xmlns:mc="http://schemas.openxmlformats.org/markup-compatibility/2006">
              <mc:Choice xmlns:v="urn:schemas-microsoft-com:vml" Requires="v">
                <p:oleObj spid="_x0000_s7329" name="Image" r:id="rId7" imgW="1840720" imgH="2882180" progId="">
                  <p:embed/>
                </p:oleObj>
              </mc:Choice>
              <mc:Fallback>
                <p:oleObj name="Image" r:id="rId7" imgW="1840720" imgH="2882180" progId="">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8300" y="1214664"/>
                        <a:ext cx="3048000" cy="5121163"/>
                      </a:xfrm>
                      <a:prstGeom prst="rect">
                        <a:avLst/>
                      </a:prstGeom>
                      <a:noFill/>
                      <a:ln>
                        <a:noFill/>
                      </a:ln>
                      <a:effectLst/>
                      <a:extLst/>
                    </p:spPr>
                  </p:pic>
                </p:oleObj>
              </mc:Fallback>
            </mc:AlternateContent>
          </a:graphicData>
        </a:graphic>
      </p:graphicFrame>
      <p:sp>
        <p:nvSpPr>
          <p:cNvPr id="143364" name="Rectangle 4"/>
          <p:cNvSpPr>
            <a:spLocks noChangeArrowheads="1"/>
          </p:cNvSpPr>
          <p:nvPr/>
        </p:nvSpPr>
        <p:spPr bwMode="auto">
          <a:xfrm>
            <a:off x="1981200" y="762000"/>
            <a:ext cx="5230407"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888" tIns="57150" rIns="115888" bIns="57150">
            <a:spAutoFit/>
          </a:bodyPr>
          <a:lstStyle>
            <a:lvl1pPr algn="l" defTabSz="1190625">
              <a:defRPr sz="2400">
                <a:solidFill>
                  <a:schemeClr val="tx1"/>
                </a:solidFill>
                <a:latin typeface="Times New Roman" panose="02020603050405020304" pitchFamily="18" charset="0"/>
              </a:defRPr>
            </a:lvl1pPr>
            <a:lvl2pPr marL="714375" algn="l" defTabSz="1190625">
              <a:defRPr sz="2400">
                <a:solidFill>
                  <a:schemeClr val="tx1"/>
                </a:solidFill>
                <a:latin typeface="Times New Roman" panose="02020603050405020304" pitchFamily="18" charset="0"/>
              </a:defRPr>
            </a:lvl2pPr>
            <a:lvl3pPr marL="1428750" algn="l" defTabSz="1190625">
              <a:defRPr sz="2400">
                <a:solidFill>
                  <a:schemeClr val="tx1"/>
                </a:solidFill>
                <a:latin typeface="Times New Roman" panose="02020603050405020304" pitchFamily="18" charset="0"/>
              </a:defRPr>
            </a:lvl3pPr>
            <a:lvl4pPr marL="2143125" algn="l" defTabSz="1190625">
              <a:defRPr sz="2400">
                <a:solidFill>
                  <a:schemeClr val="tx1"/>
                </a:solidFill>
                <a:latin typeface="Times New Roman" panose="02020603050405020304" pitchFamily="18" charset="0"/>
              </a:defRPr>
            </a:lvl4pPr>
            <a:lvl5pPr marL="2857500" algn="l" defTabSz="1190625">
              <a:defRPr sz="2400">
                <a:solidFill>
                  <a:schemeClr val="tx1"/>
                </a:solidFill>
                <a:latin typeface="Times New Roman" panose="02020603050405020304" pitchFamily="18" charset="0"/>
              </a:defRPr>
            </a:lvl5pPr>
            <a:lvl6pPr marL="3314700" defTabSz="1190625" fontAlgn="base">
              <a:spcBef>
                <a:spcPct val="0"/>
              </a:spcBef>
              <a:spcAft>
                <a:spcPct val="0"/>
              </a:spcAft>
              <a:defRPr sz="2400">
                <a:solidFill>
                  <a:schemeClr val="tx1"/>
                </a:solidFill>
                <a:latin typeface="Times New Roman" panose="02020603050405020304" pitchFamily="18" charset="0"/>
              </a:defRPr>
            </a:lvl6pPr>
            <a:lvl7pPr marL="3771900" defTabSz="1190625" fontAlgn="base">
              <a:spcBef>
                <a:spcPct val="0"/>
              </a:spcBef>
              <a:spcAft>
                <a:spcPct val="0"/>
              </a:spcAft>
              <a:defRPr sz="2400">
                <a:solidFill>
                  <a:schemeClr val="tx1"/>
                </a:solidFill>
                <a:latin typeface="Times New Roman" panose="02020603050405020304" pitchFamily="18" charset="0"/>
              </a:defRPr>
            </a:lvl7pPr>
            <a:lvl8pPr marL="4229100" defTabSz="1190625" fontAlgn="base">
              <a:spcBef>
                <a:spcPct val="0"/>
              </a:spcBef>
              <a:spcAft>
                <a:spcPct val="0"/>
              </a:spcAft>
              <a:defRPr sz="2400">
                <a:solidFill>
                  <a:schemeClr val="tx1"/>
                </a:solidFill>
                <a:latin typeface="Times New Roman" panose="02020603050405020304" pitchFamily="18" charset="0"/>
              </a:defRPr>
            </a:lvl8pPr>
            <a:lvl9pPr marL="4686300" defTabSz="119062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s-ES_tradnl" altLang="es-PE" b="1" dirty="0">
                <a:latin typeface="Arial" panose="020B0604020202020204" pitchFamily="34" charset="0"/>
              </a:rPr>
              <a:t>EXTINCION DE FUEGOS CLASE A</a:t>
            </a:r>
          </a:p>
        </p:txBody>
      </p:sp>
      <p:sp>
        <p:nvSpPr>
          <p:cNvPr id="6" name="Rectángulo 5">
            <a:extLst>
              <a:ext uri="{FF2B5EF4-FFF2-40B4-BE49-F238E27FC236}">
                <a16:creationId xmlns:a16="http://schemas.microsoft.com/office/drawing/2014/main" id="{DBA86A5E-746A-44F1-8423-C2FD21425E95}"/>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2801E56D-7BBF-40C1-8B7E-E924D24F40FC}"/>
              </a:ext>
            </a:extLst>
          </p:cNvPr>
          <p:cNvPicPr>
            <a:picLocks noChangeAspect="1"/>
          </p:cNvPicPr>
          <p:nvPr/>
        </p:nvPicPr>
        <p:blipFill rotWithShape="1">
          <a:blip r:embed="rId9"/>
          <a:srcRect l="8824" t="17766" r="8824" b="10174"/>
          <a:stretch/>
        </p:blipFill>
        <p:spPr>
          <a:xfrm>
            <a:off x="381001" y="161659"/>
            <a:ext cx="1441661" cy="743482"/>
          </a:xfrm>
          <a:prstGeom prst="rect">
            <a:avLst/>
          </a:prstGeom>
        </p:spPr>
      </p:pic>
      <p:pic>
        <p:nvPicPr>
          <p:cNvPr id="2" name="Sonido grabado">
            <a:hlinkClick r:id="" action="ppaction://media"/>
            <a:extLst>
              <a:ext uri="{FF2B5EF4-FFF2-40B4-BE49-F238E27FC236}">
                <a16:creationId xmlns:a16="http://schemas.microsoft.com/office/drawing/2014/main" id="{8A677AA3-97CE-4AE9-AED8-1D5E0A1A6E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26116" y="136358"/>
            <a:ext cx="609600" cy="609600"/>
          </a:xfrm>
          <a:prstGeom prst="rect">
            <a:avLst/>
          </a:prstGeom>
        </p:spPr>
      </p:pic>
    </p:spTree>
    <p:extLst>
      <p:ext uri="{BB962C8B-B14F-4D97-AF65-F5344CB8AC3E}">
        <p14:creationId xmlns:p14="http://schemas.microsoft.com/office/powerpoint/2010/main" val="11549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2461391" y="603464"/>
            <a:ext cx="5241821"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888" tIns="57150" rIns="115888" bIns="57150">
            <a:spAutoFit/>
          </a:bodyPr>
          <a:lstStyle>
            <a:lvl1pPr algn="l" defTabSz="1190625">
              <a:defRPr sz="2400">
                <a:solidFill>
                  <a:schemeClr val="tx1"/>
                </a:solidFill>
                <a:latin typeface="Times New Roman" panose="02020603050405020304" pitchFamily="18" charset="0"/>
              </a:defRPr>
            </a:lvl1pPr>
            <a:lvl2pPr marL="714375" algn="l" defTabSz="1190625">
              <a:defRPr sz="2400">
                <a:solidFill>
                  <a:schemeClr val="tx1"/>
                </a:solidFill>
                <a:latin typeface="Times New Roman" panose="02020603050405020304" pitchFamily="18" charset="0"/>
              </a:defRPr>
            </a:lvl2pPr>
            <a:lvl3pPr marL="1428750" algn="l" defTabSz="1190625">
              <a:defRPr sz="2400">
                <a:solidFill>
                  <a:schemeClr val="tx1"/>
                </a:solidFill>
                <a:latin typeface="Times New Roman" panose="02020603050405020304" pitchFamily="18" charset="0"/>
              </a:defRPr>
            </a:lvl3pPr>
            <a:lvl4pPr marL="2143125" algn="l" defTabSz="1190625">
              <a:defRPr sz="2400">
                <a:solidFill>
                  <a:schemeClr val="tx1"/>
                </a:solidFill>
                <a:latin typeface="Times New Roman" panose="02020603050405020304" pitchFamily="18" charset="0"/>
              </a:defRPr>
            </a:lvl4pPr>
            <a:lvl5pPr marL="2857500" algn="l" defTabSz="1190625">
              <a:defRPr sz="2400">
                <a:solidFill>
                  <a:schemeClr val="tx1"/>
                </a:solidFill>
                <a:latin typeface="Times New Roman" panose="02020603050405020304" pitchFamily="18" charset="0"/>
              </a:defRPr>
            </a:lvl5pPr>
            <a:lvl6pPr marL="3314700" defTabSz="1190625" fontAlgn="base">
              <a:spcBef>
                <a:spcPct val="0"/>
              </a:spcBef>
              <a:spcAft>
                <a:spcPct val="0"/>
              </a:spcAft>
              <a:defRPr sz="2400">
                <a:solidFill>
                  <a:schemeClr val="tx1"/>
                </a:solidFill>
                <a:latin typeface="Times New Roman" panose="02020603050405020304" pitchFamily="18" charset="0"/>
              </a:defRPr>
            </a:lvl6pPr>
            <a:lvl7pPr marL="3771900" defTabSz="1190625" fontAlgn="base">
              <a:spcBef>
                <a:spcPct val="0"/>
              </a:spcBef>
              <a:spcAft>
                <a:spcPct val="0"/>
              </a:spcAft>
              <a:defRPr sz="2400">
                <a:solidFill>
                  <a:schemeClr val="tx1"/>
                </a:solidFill>
                <a:latin typeface="Times New Roman" panose="02020603050405020304" pitchFamily="18" charset="0"/>
              </a:defRPr>
            </a:lvl7pPr>
            <a:lvl8pPr marL="4229100" defTabSz="1190625" fontAlgn="base">
              <a:spcBef>
                <a:spcPct val="0"/>
              </a:spcBef>
              <a:spcAft>
                <a:spcPct val="0"/>
              </a:spcAft>
              <a:defRPr sz="2400">
                <a:solidFill>
                  <a:schemeClr val="tx1"/>
                </a:solidFill>
                <a:latin typeface="Times New Roman" panose="02020603050405020304" pitchFamily="18" charset="0"/>
              </a:defRPr>
            </a:lvl8pPr>
            <a:lvl9pPr marL="4686300" defTabSz="119062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s-ES_tradnl" altLang="es-PE" b="1" dirty="0">
                <a:latin typeface="Arial" panose="020B0604020202020204" pitchFamily="34" charset="0"/>
              </a:rPr>
              <a:t>EXTINCION DE FUEGOS CLASE B</a:t>
            </a:r>
          </a:p>
        </p:txBody>
      </p:sp>
      <p:graphicFrame>
        <p:nvGraphicFramePr>
          <p:cNvPr id="144387" name="Object 3"/>
          <p:cNvGraphicFramePr>
            <a:graphicFrameLocks noChangeAspect="1"/>
          </p:cNvGraphicFramePr>
          <p:nvPr>
            <p:extLst>
              <p:ext uri="{D42A27DB-BD31-4B8C-83A1-F6EECF244321}">
                <p14:modId xmlns:p14="http://schemas.microsoft.com/office/powerpoint/2010/main" val="3138944872"/>
              </p:ext>
            </p:extLst>
          </p:nvPr>
        </p:nvGraphicFramePr>
        <p:xfrm>
          <a:off x="791688" y="1065213"/>
          <a:ext cx="3782587" cy="5226792"/>
        </p:xfrm>
        <a:graphic>
          <a:graphicData uri="http://schemas.openxmlformats.org/presentationml/2006/ole">
            <mc:AlternateContent xmlns:mc="http://schemas.openxmlformats.org/markup-compatibility/2006">
              <mc:Choice xmlns:v="urn:schemas-microsoft-com:vml" Requires="v">
                <p:oleObj spid="_x0000_s8352" name="Image" r:id="rId5" imgW="1997982" imgH="2761312" progId="">
                  <p:embed/>
                </p:oleObj>
              </mc:Choice>
              <mc:Fallback>
                <p:oleObj name="Image" r:id="rId5" imgW="1997982" imgH="2761312"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88" y="1065213"/>
                        <a:ext cx="3782587" cy="5226792"/>
                      </a:xfrm>
                      <a:prstGeom prst="rect">
                        <a:avLst/>
                      </a:prstGeom>
                      <a:noFill/>
                      <a:ln>
                        <a:noFill/>
                      </a:ln>
                      <a:effectLst/>
                      <a:extLst/>
                    </p:spPr>
                  </p:pic>
                </p:oleObj>
              </mc:Fallback>
            </mc:AlternateContent>
          </a:graphicData>
        </a:graphic>
      </p:graphicFrame>
      <p:graphicFrame>
        <p:nvGraphicFramePr>
          <p:cNvPr id="144388" name="Object 4"/>
          <p:cNvGraphicFramePr>
            <a:graphicFrameLocks noChangeAspect="1"/>
          </p:cNvGraphicFramePr>
          <p:nvPr>
            <p:extLst>
              <p:ext uri="{D42A27DB-BD31-4B8C-83A1-F6EECF244321}">
                <p14:modId xmlns:p14="http://schemas.microsoft.com/office/powerpoint/2010/main" val="3827488430"/>
              </p:ext>
            </p:extLst>
          </p:nvPr>
        </p:nvGraphicFramePr>
        <p:xfrm>
          <a:off x="5082302" y="1079781"/>
          <a:ext cx="3270010" cy="5226792"/>
        </p:xfrm>
        <a:graphic>
          <a:graphicData uri="http://schemas.openxmlformats.org/presentationml/2006/ole">
            <mc:AlternateContent xmlns:mc="http://schemas.openxmlformats.org/markup-compatibility/2006">
              <mc:Choice xmlns:v="urn:schemas-microsoft-com:vml" Requires="v">
                <p:oleObj spid="_x0000_s8353" name="Image" r:id="rId7" imgW="1840720" imgH="2942730" progId="">
                  <p:embed/>
                </p:oleObj>
              </mc:Choice>
              <mc:Fallback>
                <p:oleObj name="Image" r:id="rId7" imgW="1840720" imgH="2942730" progId="">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2302" y="1079781"/>
                        <a:ext cx="3270010" cy="5226792"/>
                      </a:xfrm>
                      <a:prstGeom prst="rect">
                        <a:avLst/>
                      </a:prstGeom>
                      <a:noFill/>
                      <a:ln>
                        <a:noFill/>
                      </a:ln>
                      <a:effectLst/>
                      <a:extLst/>
                    </p:spPr>
                  </p:pic>
                </p:oleObj>
              </mc:Fallback>
            </mc:AlternateContent>
          </a:graphicData>
        </a:graphic>
      </p:graphicFrame>
      <p:sp>
        <p:nvSpPr>
          <p:cNvPr id="6" name="Rectángulo 5">
            <a:extLst>
              <a:ext uri="{FF2B5EF4-FFF2-40B4-BE49-F238E27FC236}">
                <a16:creationId xmlns:a16="http://schemas.microsoft.com/office/drawing/2014/main" id="{A90FD1B0-BDAC-4AE4-A61A-6C8C942A3E94}"/>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CD25D16F-6ABA-437F-81E5-40C202E22934}"/>
              </a:ext>
            </a:extLst>
          </p:cNvPr>
          <p:cNvPicPr>
            <a:picLocks noChangeAspect="1"/>
          </p:cNvPicPr>
          <p:nvPr/>
        </p:nvPicPr>
        <p:blipFill rotWithShape="1">
          <a:blip r:embed="rId9"/>
          <a:srcRect l="8824" t="17766" r="8824" b="10174"/>
          <a:stretch/>
        </p:blipFill>
        <p:spPr>
          <a:xfrm>
            <a:off x="381001" y="161659"/>
            <a:ext cx="1441661" cy="743482"/>
          </a:xfrm>
          <a:prstGeom prst="rect">
            <a:avLst/>
          </a:prstGeom>
        </p:spPr>
      </p:pic>
      <p:pic>
        <p:nvPicPr>
          <p:cNvPr id="2" name="Sonido grabado">
            <a:hlinkClick r:id="" action="ppaction://media"/>
            <a:extLst>
              <a:ext uri="{FF2B5EF4-FFF2-40B4-BE49-F238E27FC236}">
                <a16:creationId xmlns:a16="http://schemas.microsoft.com/office/drawing/2014/main" id="{3425BA43-DB35-4735-95BD-BAE9A3A4135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41941" y="144379"/>
            <a:ext cx="609600" cy="609600"/>
          </a:xfrm>
          <a:prstGeom prst="rect">
            <a:avLst/>
          </a:prstGeom>
        </p:spPr>
      </p:pic>
    </p:spTree>
    <p:extLst>
      <p:ext uri="{BB962C8B-B14F-4D97-AF65-F5344CB8AC3E}">
        <p14:creationId xmlns:p14="http://schemas.microsoft.com/office/powerpoint/2010/main" val="34946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2209800" y="457200"/>
            <a:ext cx="5241821"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888" tIns="57150" rIns="115888" bIns="57150">
            <a:spAutoFit/>
          </a:bodyPr>
          <a:lstStyle>
            <a:lvl1pPr algn="l" defTabSz="1190625">
              <a:defRPr sz="2400">
                <a:solidFill>
                  <a:schemeClr val="tx1"/>
                </a:solidFill>
                <a:latin typeface="Times New Roman" panose="02020603050405020304" pitchFamily="18" charset="0"/>
              </a:defRPr>
            </a:lvl1pPr>
            <a:lvl2pPr marL="714375" algn="l" defTabSz="1190625">
              <a:defRPr sz="2400">
                <a:solidFill>
                  <a:schemeClr val="tx1"/>
                </a:solidFill>
                <a:latin typeface="Times New Roman" panose="02020603050405020304" pitchFamily="18" charset="0"/>
              </a:defRPr>
            </a:lvl2pPr>
            <a:lvl3pPr marL="1428750" algn="l" defTabSz="1190625">
              <a:defRPr sz="2400">
                <a:solidFill>
                  <a:schemeClr val="tx1"/>
                </a:solidFill>
                <a:latin typeface="Times New Roman" panose="02020603050405020304" pitchFamily="18" charset="0"/>
              </a:defRPr>
            </a:lvl3pPr>
            <a:lvl4pPr marL="2143125" algn="l" defTabSz="1190625">
              <a:defRPr sz="2400">
                <a:solidFill>
                  <a:schemeClr val="tx1"/>
                </a:solidFill>
                <a:latin typeface="Times New Roman" panose="02020603050405020304" pitchFamily="18" charset="0"/>
              </a:defRPr>
            </a:lvl4pPr>
            <a:lvl5pPr marL="2857500" algn="l" defTabSz="1190625">
              <a:defRPr sz="2400">
                <a:solidFill>
                  <a:schemeClr val="tx1"/>
                </a:solidFill>
                <a:latin typeface="Times New Roman" panose="02020603050405020304" pitchFamily="18" charset="0"/>
              </a:defRPr>
            </a:lvl5pPr>
            <a:lvl6pPr marL="3314700" defTabSz="1190625" fontAlgn="base">
              <a:spcBef>
                <a:spcPct val="0"/>
              </a:spcBef>
              <a:spcAft>
                <a:spcPct val="0"/>
              </a:spcAft>
              <a:defRPr sz="2400">
                <a:solidFill>
                  <a:schemeClr val="tx1"/>
                </a:solidFill>
                <a:latin typeface="Times New Roman" panose="02020603050405020304" pitchFamily="18" charset="0"/>
              </a:defRPr>
            </a:lvl6pPr>
            <a:lvl7pPr marL="3771900" defTabSz="1190625" fontAlgn="base">
              <a:spcBef>
                <a:spcPct val="0"/>
              </a:spcBef>
              <a:spcAft>
                <a:spcPct val="0"/>
              </a:spcAft>
              <a:defRPr sz="2400">
                <a:solidFill>
                  <a:schemeClr val="tx1"/>
                </a:solidFill>
                <a:latin typeface="Times New Roman" panose="02020603050405020304" pitchFamily="18" charset="0"/>
              </a:defRPr>
            </a:lvl7pPr>
            <a:lvl8pPr marL="4229100" defTabSz="1190625" fontAlgn="base">
              <a:spcBef>
                <a:spcPct val="0"/>
              </a:spcBef>
              <a:spcAft>
                <a:spcPct val="0"/>
              </a:spcAft>
              <a:defRPr sz="2400">
                <a:solidFill>
                  <a:schemeClr val="tx1"/>
                </a:solidFill>
                <a:latin typeface="Times New Roman" panose="02020603050405020304" pitchFamily="18" charset="0"/>
              </a:defRPr>
            </a:lvl8pPr>
            <a:lvl9pPr marL="4686300" defTabSz="1190625"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s-ES_tradnl" altLang="es-PE" b="1" dirty="0">
                <a:latin typeface="Arial" panose="020B0604020202020204" pitchFamily="34" charset="0"/>
              </a:rPr>
              <a:t>EXTINCION DE FUEGOS CLASE C</a:t>
            </a:r>
          </a:p>
        </p:txBody>
      </p:sp>
      <p:graphicFrame>
        <p:nvGraphicFramePr>
          <p:cNvPr id="145411" name="Object 3"/>
          <p:cNvGraphicFramePr>
            <a:graphicFrameLocks noChangeAspect="1"/>
          </p:cNvGraphicFramePr>
          <p:nvPr>
            <p:extLst>
              <p:ext uri="{D42A27DB-BD31-4B8C-83A1-F6EECF244321}">
                <p14:modId xmlns:p14="http://schemas.microsoft.com/office/powerpoint/2010/main" val="3649900381"/>
              </p:ext>
            </p:extLst>
          </p:nvPr>
        </p:nvGraphicFramePr>
        <p:xfrm>
          <a:off x="381001" y="990600"/>
          <a:ext cx="4027932" cy="5181600"/>
        </p:xfrm>
        <a:graphic>
          <a:graphicData uri="http://schemas.openxmlformats.org/presentationml/2006/ole">
            <mc:AlternateContent xmlns:mc="http://schemas.openxmlformats.org/markup-compatibility/2006">
              <mc:Choice xmlns:v="urn:schemas-microsoft-com:vml" Requires="v">
                <p:oleObj spid="_x0000_s9376" name="Image" r:id="rId5" imgW="2146317" imgH="2761312" progId="">
                  <p:embed/>
                </p:oleObj>
              </mc:Choice>
              <mc:Fallback>
                <p:oleObj name="Image" r:id="rId5" imgW="2146317" imgH="2761312"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1" y="990600"/>
                        <a:ext cx="4027932" cy="5181600"/>
                      </a:xfrm>
                      <a:prstGeom prst="rect">
                        <a:avLst/>
                      </a:prstGeom>
                      <a:noFill/>
                      <a:ln>
                        <a:noFill/>
                      </a:ln>
                      <a:effectLst/>
                      <a:extLst/>
                    </p:spPr>
                  </p:pic>
                </p:oleObj>
              </mc:Fallback>
            </mc:AlternateContent>
          </a:graphicData>
        </a:graphic>
      </p:graphicFrame>
      <p:graphicFrame>
        <p:nvGraphicFramePr>
          <p:cNvPr id="145412" name="Object 4"/>
          <p:cNvGraphicFramePr>
            <a:graphicFrameLocks noChangeAspect="1"/>
          </p:cNvGraphicFramePr>
          <p:nvPr>
            <p:extLst>
              <p:ext uri="{D42A27DB-BD31-4B8C-83A1-F6EECF244321}">
                <p14:modId xmlns:p14="http://schemas.microsoft.com/office/powerpoint/2010/main" val="3063659645"/>
              </p:ext>
            </p:extLst>
          </p:nvPr>
        </p:nvGraphicFramePr>
        <p:xfrm>
          <a:off x="5132389" y="990600"/>
          <a:ext cx="3634740" cy="5181600"/>
        </p:xfrm>
        <a:graphic>
          <a:graphicData uri="http://schemas.openxmlformats.org/presentationml/2006/ole">
            <mc:AlternateContent xmlns:mc="http://schemas.openxmlformats.org/markup-compatibility/2006">
              <mc:Choice xmlns:v="urn:schemas-microsoft-com:vml" Requires="v">
                <p:oleObj spid="_x0000_s9377" name="Image" r:id="rId7" imgW="2022540" imgH="2882180" progId="">
                  <p:embed/>
                </p:oleObj>
              </mc:Choice>
              <mc:Fallback>
                <p:oleObj name="Image" r:id="rId7" imgW="2022540" imgH="2882180" progId="">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2389" y="990600"/>
                        <a:ext cx="3634740" cy="5181600"/>
                      </a:xfrm>
                      <a:prstGeom prst="rect">
                        <a:avLst/>
                      </a:prstGeom>
                      <a:noFill/>
                      <a:ln>
                        <a:noFill/>
                      </a:ln>
                      <a:effectLst/>
                      <a:extLst/>
                    </p:spPr>
                  </p:pic>
                </p:oleObj>
              </mc:Fallback>
            </mc:AlternateContent>
          </a:graphicData>
        </a:graphic>
      </p:graphicFrame>
      <p:sp>
        <p:nvSpPr>
          <p:cNvPr id="6" name="Rectángulo 5">
            <a:extLst>
              <a:ext uri="{FF2B5EF4-FFF2-40B4-BE49-F238E27FC236}">
                <a16:creationId xmlns:a16="http://schemas.microsoft.com/office/drawing/2014/main" id="{BBA65433-7D6D-4545-B421-9438B31EEEC4}"/>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A1D5DC19-6531-4D30-8498-0F98F1DDCAF5}"/>
              </a:ext>
            </a:extLst>
          </p:cNvPr>
          <p:cNvPicPr>
            <a:picLocks noChangeAspect="1"/>
          </p:cNvPicPr>
          <p:nvPr/>
        </p:nvPicPr>
        <p:blipFill rotWithShape="1">
          <a:blip r:embed="rId9"/>
          <a:srcRect l="8824" t="17766" r="8824" b="10174"/>
          <a:stretch/>
        </p:blipFill>
        <p:spPr>
          <a:xfrm>
            <a:off x="381001" y="161659"/>
            <a:ext cx="1441661" cy="743482"/>
          </a:xfrm>
          <a:prstGeom prst="rect">
            <a:avLst/>
          </a:prstGeom>
        </p:spPr>
      </p:pic>
      <p:pic>
        <p:nvPicPr>
          <p:cNvPr id="2" name="Sonido grabado">
            <a:hlinkClick r:id="" action="ppaction://media"/>
            <a:extLst>
              <a:ext uri="{FF2B5EF4-FFF2-40B4-BE49-F238E27FC236}">
                <a16:creationId xmlns:a16="http://schemas.microsoft.com/office/drawing/2014/main" id="{C90B09B8-B31A-4A06-956B-F35FF317A85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0874" y="89974"/>
            <a:ext cx="609600" cy="609600"/>
          </a:xfrm>
          <a:prstGeom prst="rect">
            <a:avLst/>
          </a:prstGeom>
        </p:spPr>
      </p:pic>
    </p:spTree>
    <p:extLst>
      <p:ext uri="{BB962C8B-B14F-4D97-AF65-F5344CB8AC3E}">
        <p14:creationId xmlns:p14="http://schemas.microsoft.com/office/powerpoint/2010/main" val="6623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685800" y="355788"/>
            <a:ext cx="6081486" cy="743482"/>
          </a:xfrm>
        </p:spPr>
        <p:txBody>
          <a:bodyPr/>
          <a:lstStyle/>
          <a:p>
            <a:pPr algn="l" eaLnBrk="1" hangingPunct="1"/>
            <a:r>
              <a:rPr lang="es-PE" sz="3000" dirty="0">
                <a:solidFill>
                  <a:schemeClr val="tx1"/>
                </a:solidFill>
                <a:latin typeface="Arial Black" panose="020B0A04020102020204" pitchFamily="34" charset="0"/>
              </a:rPr>
              <a:t>INTRODUCCIÓN</a:t>
            </a:r>
          </a:p>
        </p:txBody>
      </p:sp>
      <p:sp>
        <p:nvSpPr>
          <p:cNvPr id="4100" name="Rectangle 4"/>
          <p:cNvSpPr>
            <a:spLocks noGrp="1" noChangeArrowheads="1"/>
          </p:cNvSpPr>
          <p:nvPr>
            <p:ph idx="1"/>
          </p:nvPr>
        </p:nvSpPr>
        <p:spPr/>
        <p:txBody>
          <a:bodyPr/>
          <a:lstStyle/>
          <a:p>
            <a:pPr marL="190500" indent="-190500" algn="just" eaLnBrk="1" hangingPunct="1">
              <a:buFontTx/>
              <a:buNone/>
            </a:pPr>
            <a:endParaRPr lang="es-PE" sz="2400" dirty="0"/>
          </a:p>
          <a:p>
            <a:pPr marL="190500" indent="-190500" algn="just" eaLnBrk="1" hangingPunct="1"/>
            <a:r>
              <a:rPr lang="es-MX" sz="2400" dirty="0">
                <a:solidFill>
                  <a:schemeClr val="tx1"/>
                </a:solidFill>
              </a:rPr>
              <a:t>Trabajar en caliente tiene grandes riesgos, no sólo al momento de trabajar, provoca también secuelas que tardan semanas, meses e incluso años en aparecer.</a:t>
            </a:r>
            <a:endParaRPr lang="es-PE" sz="2400" dirty="0">
              <a:solidFill>
                <a:schemeClr val="tx1"/>
              </a:solidFill>
            </a:endParaRPr>
          </a:p>
          <a:p>
            <a:pPr marL="190500" indent="-190500" algn="just" eaLnBrk="1" hangingPunct="1"/>
            <a:endParaRPr lang="es-PE" sz="2400" dirty="0"/>
          </a:p>
        </p:txBody>
      </p:sp>
      <p:pic>
        <p:nvPicPr>
          <p:cNvPr id="5" name="Picture 7" descr="Corte con Arc-air"/>
          <p:cNvPicPr>
            <a:picLocks noChangeAspect="1" noChangeArrowheads="1"/>
          </p:cNvPicPr>
          <p:nvPr/>
        </p:nvPicPr>
        <p:blipFill>
          <a:blip r:embed="rId5" cstate="email">
            <a:lum bright="6000" contrast="6000"/>
            <a:extLst>
              <a:ext uri="{28A0092B-C50C-407E-A947-70E740481C1C}">
                <a14:useLocalDpi xmlns:a14="http://schemas.microsoft.com/office/drawing/2010/main" val="0"/>
              </a:ext>
            </a:extLst>
          </a:blip>
          <a:srcRect/>
          <a:stretch>
            <a:fillRect/>
          </a:stretch>
        </p:blipFill>
        <p:spPr bwMode="auto">
          <a:xfrm>
            <a:off x="2590800" y="3657600"/>
            <a:ext cx="3556843" cy="25908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ángulo 6">
            <a:extLst>
              <a:ext uri="{FF2B5EF4-FFF2-40B4-BE49-F238E27FC236}">
                <a16:creationId xmlns:a16="http://schemas.microsoft.com/office/drawing/2014/main" id="{A55B677D-19E5-4733-83F3-8F24AD389BFB}"/>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33BE61F9-D005-4B03-B1FE-C976505C6A42}"/>
              </a:ext>
            </a:extLst>
          </p:cNvPr>
          <p:cNvPicPr>
            <a:picLocks noChangeAspect="1"/>
          </p:cNvPicPr>
          <p:nvPr/>
        </p:nvPicPr>
        <p:blipFill rotWithShape="1">
          <a:blip r:embed="rId6"/>
          <a:srcRect l="8824" t="17766" r="8824" b="10174"/>
          <a:stretch/>
        </p:blipFill>
        <p:spPr>
          <a:xfrm>
            <a:off x="7626139" y="5951561"/>
            <a:ext cx="1441661" cy="743482"/>
          </a:xfrm>
          <a:prstGeom prst="rect">
            <a:avLst/>
          </a:prstGeom>
        </p:spPr>
      </p:pic>
      <p:pic>
        <p:nvPicPr>
          <p:cNvPr id="3" name="Sonido grabado">
            <a:hlinkClick r:id="" action="ppaction://media"/>
            <a:extLst>
              <a:ext uri="{FF2B5EF4-FFF2-40B4-BE49-F238E27FC236}">
                <a16:creationId xmlns:a16="http://schemas.microsoft.com/office/drawing/2014/main" id="{66860503-926F-4B50-A03D-7D65DF6FE8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5713702"/>
            <a:ext cx="609600" cy="609600"/>
          </a:xfrm>
          <a:prstGeom prst="rect">
            <a:avLst/>
          </a:prstGeom>
        </p:spPr>
      </p:pic>
    </p:spTree>
    <p:extLst>
      <p:ext uri="{BB962C8B-B14F-4D97-AF65-F5344CB8AC3E}">
        <p14:creationId xmlns:p14="http://schemas.microsoft.com/office/powerpoint/2010/main" val="26453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3"/>
          <p:cNvPicPr>
            <a:picLocks noChangeAspect="1" noChangeArrowheads="1"/>
          </p:cNvPicPr>
          <p:nvPr/>
        </p:nvPicPr>
        <p:blipFill>
          <a:blip r:embed="rId5" cstate="print"/>
          <a:srcRect/>
          <a:stretch>
            <a:fillRect/>
          </a:stretch>
        </p:blipFill>
        <p:spPr bwMode="auto">
          <a:xfrm>
            <a:off x="5410200" y="1631205"/>
            <a:ext cx="3337440" cy="4658435"/>
          </a:xfrm>
          <a:prstGeom prst="rect">
            <a:avLst/>
          </a:prstGeom>
          <a:noFill/>
          <a:ln w="9525">
            <a:noFill/>
            <a:miter lim="800000"/>
            <a:headEnd/>
            <a:tailEnd/>
          </a:ln>
        </p:spPr>
      </p:pic>
      <p:pic>
        <p:nvPicPr>
          <p:cNvPr id="26627" name="Picture 11"/>
          <p:cNvPicPr>
            <a:picLocks noChangeAspect="1" noChangeArrowheads="1"/>
          </p:cNvPicPr>
          <p:nvPr/>
        </p:nvPicPr>
        <p:blipFill>
          <a:blip r:embed="rId6" cstate="print">
            <a:lum bright="12000" contrast="6000"/>
          </a:blip>
          <a:srcRect b="6891"/>
          <a:stretch>
            <a:fillRect/>
          </a:stretch>
        </p:blipFill>
        <p:spPr bwMode="auto">
          <a:xfrm>
            <a:off x="396360" y="1632164"/>
            <a:ext cx="4572000" cy="4658435"/>
          </a:xfrm>
          <a:prstGeom prst="rect">
            <a:avLst/>
          </a:prstGeom>
          <a:noFill/>
          <a:ln w="9525">
            <a:solidFill>
              <a:schemeClr val="tx1"/>
            </a:solidFill>
            <a:miter lim="800000"/>
            <a:headEnd/>
            <a:tailEnd/>
          </a:ln>
        </p:spPr>
      </p:pic>
      <p:sp>
        <p:nvSpPr>
          <p:cNvPr id="26628" name="Text Box 15"/>
          <p:cNvSpPr txBox="1">
            <a:spLocks noChangeArrowheads="1"/>
          </p:cNvSpPr>
          <p:nvPr/>
        </p:nvSpPr>
        <p:spPr bwMode="auto">
          <a:xfrm>
            <a:off x="3708400" y="573088"/>
            <a:ext cx="1504950" cy="701675"/>
          </a:xfrm>
          <a:prstGeom prst="rect">
            <a:avLst/>
          </a:prstGeom>
          <a:noFill/>
          <a:ln w="9525">
            <a:noFill/>
            <a:miter lim="800000"/>
            <a:headEnd/>
            <a:tailEnd/>
          </a:ln>
        </p:spPr>
        <p:txBody>
          <a:bodyPr wrap="none">
            <a:spAutoFit/>
          </a:bodyPr>
          <a:lstStyle/>
          <a:p>
            <a:r>
              <a:rPr lang="es-ES_tradnl" sz="4000" b="1">
                <a:latin typeface="Calibri" pitchFamily="34" charset="0"/>
              </a:rPr>
              <a:t>EVITE:</a:t>
            </a:r>
            <a:endParaRPr lang="es-ES_tradnl" sz="4000"/>
          </a:p>
        </p:txBody>
      </p:sp>
      <p:sp>
        <p:nvSpPr>
          <p:cNvPr id="6" name="Rectángulo 5">
            <a:extLst>
              <a:ext uri="{FF2B5EF4-FFF2-40B4-BE49-F238E27FC236}">
                <a16:creationId xmlns:a16="http://schemas.microsoft.com/office/drawing/2014/main" id="{ED871F4A-8519-41DA-9191-D67F39FEE8E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5FFA52CA-F09E-4DE7-9E10-32A1A16900D1}"/>
              </a:ext>
            </a:extLst>
          </p:cNvPr>
          <p:cNvPicPr>
            <a:picLocks noChangeAspect="1"/>
          </p:cNvPicPr>
          <p:nvPr/>
        </p:nvPicPr>
        <p:blipFill rotWithShape="1">
          <a:blip r:embed="rId7"/>
          <a:srcRect l="8824" t="17766" r="8824" b="10174"/>
          <a:stretch/>
        </p:blipFill>
        <p:spPr>
          <a:xfrm>
            <a:off x="631180" y="304800"/>
            <a:ext cx="1755129" cy="905141"/>
          </a:xfrm>
          <a:prstGeom prst="rect">
            <a:avLst/>
          </a:prstGeom>
        </p:spPr>
      </p:pic>
      <p:pic>
        <p:nvPicPr>
          <p:cNvPr id="3" name="Sonido grabado">
            <a:hlinkClick r:id="" action="ppaction://media"/>
            <a:extLst>
              <a:ext uri="{FF2B5EF4-FFF2-40B4-BE49-F238E27FC236}">
                <a16:creationId xmlns:a16="http://schemas.microsoft.com/office/drawing/2014/main" id="{A902050C-68FD-4366-BB5F-B0E7DD6DBC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1477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3" descr="https://encrypted-tbn2.gstatic.com/images?q=tbn:ANd9GcROHhwzyPa9MNgwkjfXhj-gF6bLy5oatUBISec7PCCFKIAV7pIV"/>
          <p:cNvPicPr>
            <a:picLocks noChangeAspect="1" noChangeArrowheads="1"/>
          </p:cNvPicPr>
          <p:nvPr/>
        </p:nvPicPr>
        <p:blipFill rotWithShape="1">
          <a:blip r:embed="rId4" cstate="print"/>
          <a:srcRect b="4758"/>
          <a:stretch/>
        </p:blipFill>
        <p:spPr bwMode="auto">
          <a:xfrm>
            <a:off x="5181600" y="2057400"/>
            <a:ext cx="3529012" cy="4023361"/>
          </a:xfrm>
          <a:prstGeom prst="rect">
            <a:avLst/>
          </a:prstGeom>
          <a:noFill/>
          <a:ln w="9525">
            <a:noFill/>
            <a:miter lim="800000"/>
            <a:headEnd/>
            <a:tailEnd/>
          </a:ln>
        </p:spPr>
      </p:pic>
      <p:sp>
        <p:nvSpPr>
          <p:cNvPr id="3" name="2 Marcador de contenido"/>
          <p:cNvSpPr>
            <a:spLocks noGrp="1"/>
          </p:cNvSpPr>
          <p:nvPr>
            <p:ph idx="1"/>
          </p:nvPr>
        </p:nvSpPr>
        <p:spPr>
          <a:xfrm>
            <a:off x="1166811" y="2813031"/>
            <a:ext cx="7543801" cy="3130569"/>
          </a:xfrm>
        </p:spPr>
        <p:txBody>
          <a:bodyPr/>
          <a:lstStyle/>
          <a:p>
            <a:r>
              <a:rPr lang="es-VE" b="1" dirty="0"/>
              <a:t>MUCHAS GRACIAS </a:t>
            </a:r>
          </a:p>
          <a:p>
            <a:pPr>
              <a:buNone/>
            </a:pPr>
            <a:r>
              <a:rPr lang="es-VE" b="1" dirty="0"/>
              <a:t>           POR SU ATENCIÓN!</a:t>
            </a:r>
          </a:p>
        </p:txBody>
      </p:sp>
      <p:sp>
        <p:nvSpPr>
          <p:cNvPr id="6" name="Rectángulo 5">
            <a:extLst>
              <a:ext uri="{FF2B5EF4-FFF2-40B4-BE49-F238E27FC236}">
                <a16:creationId xmlns:a16="http://schemas.microsoft.com/office/drawing/2014/main" id="{ABDBC8F9-D924-4583-9E57-5F5B4DBEF3AD}"/>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7" name="Imagen 6">
            <a:extLst>
              <a:ext uri="{FF2B5EF4-FFF2-40B4-BE49-F238E27FC236}">
                <a16:creationId xmlns:a16="http://schemas.microsoft.com/office/drawing/2014/main" id="{F0C8740D-0CBF-4749-95E3-3E20B879D595}"/>
              </a:ext>
            </a:extLst>
          </p:cNvPr>
          <p:cNvPicPr>
            <a:picLocks noChangeAspect="1"/>
          </p:cNvPicPr>
          <p:nvPr/>
        </p:nvPicPr>
        <p:blipFill rotWithShape="1">
          <a:blip r:embed="rId5"/>
          <a:srcRect l="8824" t="17766" r="8824" b="10174"/>
          <a:stretch/>
        </p:blipFill>
        <p:spPr>
          <a:xfrm>
            <a:off x="457200" y="381000"/>
            <a:ext cx="2362200" cy="1218215"/>
          </a:xfrm>
          <a:prstGeom prst="rect">
            <a:avLst/>
          </a:prstGeom>
        </p:spPr>
      </p:pic>
      <p:pic>
        <p:nvPicPr>
          <p:cNvPr id="2" name="Sonido grabado">
            <a:hlinkClick r:id="" action="ppaction://media"/>
            <a:extLst>
              <a:ext uri="{FF2B5EF4-FFF2-40B4-BE49-F238E27FC236}">
                <a16:creationId xmlns:a16="http://schemas.microsoft.com/office/drawing/2014/main" id="{E4EEDEA0-A0B2-46F1-A54A-C75BEC3E9C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14437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pPr algn="l" eaLnBrk="1" hangingPunct="1"/>
            <a:r>
              <a:rPr lang="es-PE" sz="3000" dirty="0">
                <a:solidFill>
                  <a:schemeClr val="tx1"/>
                </a:solidFill>
                <a:latin typeface="Arial Black" panose="020B0A04020102020204" pitchFamily="34" charset="0"/>
              </a:rPr>
              <a:t>DEFINICIONES</a:t>
            </a:r>
          </a:p>
        </p:txBody>
      </p:sp>
      <p:sp>
        <p:nvSpPr>
          <p:cNvPr id="4100" name="Rectangle 4"/>
          <p:cNvSpPr>
            <a:spLocks noGrp="1" noChangeArrowheads="1"/>
          </p:cNvSpPr>
          <p:nvPr>
            <p:ph idx="1"/>
          </p:nvPr>
        </p:nvSpPr>
        <p:spPr>
          <a:xfrm>
            <a:off x="532263" y="1805957"/>
            <a:ext cx="4267200" cy="1874341"/>
          </a:xfrm>
        </p:spPr>
        <p:txBody>
          <a:bodyPr/>
          <a:lstStyle/>
          <a:p>
            <a:pPr algn="just" eaLnBrk="1" hangingPunct="1">
              <a:lnSpc>
                <a:spcPct val="110000"/>
              </a:lnSpc>
            </a:pPr>
            <a:r>
              <a:rPr lang="es-PE" sz="2400" b="1" dirty="0">
                <a:solidFill>
                  <a:schemeClr val="tx1"/>
                </a:solidFill>
                <a:latin typeface="Arial Black" panose="020B0A04020102020204" pitchFamily="34" charset="0"/>
              </a:rPr>
              <a:t>Trabajo en Caliente:</a:t>
            </a:r>
          </a:p>
          <a:p>
            <a:pPr algn="just" eaLnBrk="1" hangingPunct="1">
              <a:lnSpc>
                <a:spcPct val="110000"/>
              </a:lnSpc>
            </a:pPr>
            <a:r>
              <a:rPr lang="es-PE" sz="2400" b="1" dirty="0">
                <a:solidFill>
                  <a:srgbClr val="FF0000"/>
                </a:solidFill>
                <a:latin typeface="+mj-lt"/>
              </a:rPr>
              <a:t> </a:t>
            </a:r>
            <a:r>
              <a:rPr lang="es-PE" sz="2400" dirty="0">
                <a:solidFill>
                  <a:schemeClr val="tx1"/>
                </a:solidFill>
                <a:latin typeface="+mj-lt"/>
              </a:rPr>
              <a:t>Es aquel que involucra o genera fuentes de calor, llama abierta o chispas.</a:t>
            </a:r>
          </a:p>
        </p:txBody>
      </p:sp>
      <p:pic>
        <p:nvPicPr>
          <p:cNvPr id="6" name="Picture 1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18292" y="1783259"/>
            <a:ext cx="3192308" cy="411116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ángulo 6">
            <a:extLst>
              <a:ext uri="{FF2B5EF4-FFF2-40B4-BE49-F238E27FC236}">
                <a16:creationId xmlns:a16="http://schemas.microsoft.com/office/drawing/2014/main" id="{F142A540-6EA0-4470-9FD8-7C2FC925AB73}"/>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F64D7F7C-B1E2-409D-9742-0461468D3C23}"/>
              </a:ext>
            </a:extLst>
          </p:cNvPr>
          <p:cNvPicPr>
            <a:picLocks noChangeAspect="1"/>
          </p:cNvPicPr>
          <p:nvPr/>
        </p:nvPicPr>
        <p:blipFill rotWithShape="1">
          <a:blip r:embed="rId6"/>
          <a:srcRect l="8824" t="17766" r="8824" b="10174"/>
          <a:stretch/>
        </p:blipFill>
        <p:spPr>
          <a:xfrm>
            <a:off x="7626139" y="5951561"/>
            <a:ext cx="1441661" cy="743482"/>
          </a:xfrm>
          <a:prstGeom prst="rect">
            <a:avLst/>
          </a:prstGeom>
        </p:spPr>
      </p:pic>
      <p:sp>
        <p:nvSpPr>
          <p:cNvPr id="2" name="Rectángulo 1">
            <a:extLst>
              <a:ext uri="{FF2B5EF4-FFF2-40B4-BE49-F238E27FC236}">
                <a16:creationId xmlns:a16="http://schemas.microsoft.com/office/drawing/2014/main" id="{5978D4E4-F300-47D2-819E-25A801B4B4CE}"/>
              </a:ext>
            </a:extLst>
          </p:cNvPr>
          <p:cNvSpPr/>
          <p:nvPr/>
        </p:nvSpPr>
        <p:spPr>
          <a:xfrm>
            <a:off x="866764" y="3909127"/>
            <a:ext cx="3552836" cy="1569660"/>
          </a:xfrm>
          <a:prstGeom prst="rect">
            <a:avLst/>
          </a:prstGeom>
        </p:spPr>
        <p:txBody>
          <a:bodyPr wrap="square">
            <a:spAutoFit/>
          </a:bodyPr>
          <a:lstStyle/>
          <a:p>
            <a:pPr>
              <a:buClr>
                <a:srgbClr val="A50021"/>
              </a:buClr>
            </a:pPr>
            <a:r>
              <a:rPr lang="es-ES" sz="2400" b="1" dirty="0">
                <a:latin typeface="+mj-lt"/>
              </a:rPr>
              <a:t>EJEMPLOS: </a:t>
            </a:r>
          </a:p>
          <a:p>
            <a:pPr>
              <a:buClr>
                <a:srgbClr val="A50021"/>
              </a:buClr>
              <a:buFont typeface="Wingdings" pitchFamily="2" charset="2"/>
              <a:buChar char="ü"/>
            </a:pPr>
            <a:r>
              <a:rPr lang="es-ES" sz="2400" b="1" dirty="0">
                <a:latin typeface="+mj-lt"/>
              </a:rPr>
              <a:t>Soldadura en general</a:t>
            </a:r>
          </a:p>
          <a:p>
            <a:pPr>
              <a:buClr>
                <a:srgbClr val="A50021"/>
              </a:buClr>
              <a:buFont typeface="Wingdings" pitchFamily="2" charset="2"/>
              <a:buChar char="ü"/>
            </a:pPr>
            <a:r>
              <a:rPr lang="es-ES" sz="2400" b="1" dirty="0">
                <a:latin typeface="+mj-lt"/>
              </a:rPr>
              <a:t>Oxicorte</a:t>
            </a:r>
          </a:p>
          <a:p>
            <a:pPr>
              <a:buClr>
                <a:srgbClr val="A50021"/>
              </a:buClr>
              <a:buFont typeface="Wingdings" pitchFamily="2" charset="2"/>
              <a:buChar char="ü"/>
            </a:pPr>
            <a:r>
              <a:rPr lang="es-ES" sz="2400" b="1" dirty="0">
                <a:latin typeface="+mj-lt"/>
              </a:rPr>
              <a:t>Esmerilado</a:t>
            </a:r>
            <a:endParaRPr lang="es-PE" sz="2400" b="1" dirty="0">
              <a:latin typeface="+mj-lt"/>
            </a:endParaRPr>
          </a:p>
        </p:txBody>
      </p:sp>
      <p:pic>
        <p:nvPicPr>
          <p:cNvPr id="4" name="Sonido grabado">
            <a:hlinkClick r:id="" action="ppaction://media"/>
            <a:extLst>
              <a:ext uri="{FF2B5EF4-FFF2-40B4-BE49-F238E27FC236}">
                <a16:creationId xmlns:a16="http://schemas.microsoft.com/office/drawing/2014/main" id="{5BFC9570-64CC-417C-9438-5C819E386A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7164" y="5748822"/>
            <a:ext cx="609600" cy="609600"/>
          </a:xfrm>
          <a:prstGeom prst="rect">
            <a:avLst/>
          </a:prstGeom>
        </p:spPr>
      </p:pic>
    </p:spTree>
    <p:extLst>
      <p:ext uri="{BB962C8B-B14F-4D97-AF65-F5344CB8AC3E}">
        <p14:creationId xmlns:p14="http://schemas.microsoft.com/office/powerpoint/2010/main" val="2372877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568934" y="334815"/>
            <a:ext cx="6081486" cy="743482"/>
          </a:xfrm>
        </p:spPr>
        <p:txBody>
          <a:bodyPr/>
          <a:lstStyle/>
          <a:p>
            <a:pPr algn="l" eaLnBrk="1" hangingPunct="1"/>
            <a:r>
              <a:rPr lang="es-PE" sz="3000" dirty="0">
                <a:solidFill>
                  <a:schemeClr val="tx1"/>
                </a:solidFill>
                <a:latin typeface="Arial Black" panose="020B0A04020102020204" pitchFamily="34" charset="0"/>
              </a:rPr>
              <a:t>DEFINICIONES</a:t>
            </a:r>
          </a:p>
        </p:txBody>
      </p:sp>
      <p:sp>
        <p:nvSpPr>
          <p:cNvPr id="4100" name="Rectangle 4"/>
          <p:cNvSpPr>
            <a:spLocks noGrp="1" noChangeArrowheads="1"/>
          </p:cNvSpPr>
          <p:nvPr>
            <p:ph idx="1"/>
          </p:nvPr>
        </p:nvSpPr>
        <p:spPr>
          <a:xfrm>
            <a:off x="428198" y="1359657"/>
            <a:ext cx="4143801" cy="4958368"/>
          </a:xfrm>
        </p:spPr>
        <p:txBody>
          <a:bodyPr/>
          <a:lstStyle/>
          <a:p>
            <a:pPr algn="just" eaLnBrk="1" hangingPunct="1">
              <a:lnSpc>
                <a:spcPct val="110000"/>
              </a:lnSpc>
            </a:pPr>
            <a:r>
              <a:rPr lang="es-PE" sz="2400" b="1" dirty="0">
                <a:solidFill>
                  <a:schemeClr val="tx1"/>
                </a:solidFill>
                <a:latin typeface="Arial Black" panose="020B0A04020102020204" pitchFamily="34" charset="0"/>
              </a:rPr>
              <a:t>Áreas de Trabajo en Caliente: </a:t>
            </a:r>
          </a:p>
          <a:p>
            <a:pPr algn="just" eaLnBrk="1" hangingPunct="1">
              <a:lnSpc>
                <a:spcPct val="110000"/>
              </a:lnSpc>
            </a:pPr>
            <a:endParaRPr lang="es-ES" sz="2400" dirty="0">
              <a:latin typeface="+mj-lt"/>
            </a:endParaRPr>
          </a:p>
          <a:p>
            <a:pPr algn="just" eaLnBrk="1" hangingPunct="1">
              <a:lnSpc>
                <a:spcPct val="110000"/>
              </a:lnSpc>
            </a:pPr>
            <a:r>
              <a:rPr lang="es-ES" sz="2400" dirty="0">
                <a:solidFill>
                  <a:schemeClr val="tx1"/>
                </a:solidFill>
                <a:latin typeface="+mj-lt"/>
              </a:rPr>
              <a:t>Zona donde se va a realizar un trabajo con presencia de fuentes de calor, o llama abierta.</a:t>
            </a:r>
          </a:p>
          <a:p>
            <a:pPr marL="265113" indent="0" algn="just" eaLnBrk="1" hangingPunct="1">
              <a:lnSpc>
                <a:spcPct val="110000"/>
              </a:lnSpc>
              <a:buNone/>
            </a:pPr>
            <a:r>
              <a:rPr lang="es-ES" sz="2400" dirty="0">
                <a:solidFill>
                  <a:schemeClr val="tx1"/>
                </a:solidFill>
                <a:latin typeface="+mj-lt"/>
              </a:rPr>
              <a:t>Estas pueden estar dentro o fuera de los talleres.</a:t>
            </a:r>
            <a:endParaRPr lang="es-PE" sz="2400" dirty="0">
              <a:solidFill>
                <a:schemeClr val="tx1"/>
              </a:solidFill>
              <a:latin typeface="+mj-lt"/>
            </a:endParaRPr>
          </a:p>
          <a:p>
            <a:pPr marL="190500" indent="-190500" eaLnBrk="1" hangingPunct="1"/>
            <a:endParaRPr lang="es-PE" sz="2400" dirty="0">
              <a:latin typeface="+mj-lt"/>
            </a:endParaRPr>
          </a:p>
        </p:txBody>
      </p:sp>
      <p:pic>
        <p:nvPicPr>
          <p:cNvPr id="5"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00599" y="2286000"/>
            <a:ext cx="3763333" cy="304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ángulo 6">
            <a:extLst>
              <a:ext uri="{FF2B5EF4-FFF2-40B4-BE49-F238E27FC236}">
                <a16:creationId xmlns:a16="http://schemas.microsoft.com/office/drawing/2014/main" id="{69693C97-2268-472F-B52B-F08CB5BAC7B3}"/>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05474B38-85B8-46FF-914B-C3A209F71941}"/>
              </a:ext>
            </a:extLst>
          </p:cNvPr>
          <p:cNvPicPr>
            <a:picLocks noChangeAspect="1"/>
          </p:cNvPicPr>
          <p:nvPr/>
        </p:nvPicPr>
        <p:blipFill rotWithShape="1">
          <a:blip r:embed="rId6"/>
          <a:srcRect l="8824" t="17766" r="8824" b="10174"/>
          <a:stretch/>
        </p:blipFill>
        <p:spPr>
          <a:xfrm>
            <a:off x="7626139" y="5951561"/>
            <a:ext cx="1441661" cy="743482"/>
          </a:xfrm>
          <a:prstGeom prst="rect">
            <a:avLst/>
          </a:prstGeom>
        </p:spPr>
      </p:pic>
      <p:pic>
        <p:nvPicPr>
          <p:cNvPr id="3" name="Sonido grabado">
            <a:hlinkClick r:id="" action="ppaction://media"/>
            <a:extLst>
              <a:ext uri="{FF2B5EF4-FFF2-40B4-BE49-F238E27FC236}">
                <a16:creationId xmlns:a16="http://schemas.microsoft.com/office/drawing/2014/main" id="{B7A1769D-A0C5-4284-AC0C-7E1ED4EC86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4134" y="5752006"/>
            <a:ext cx="609600" cy="609600"/>
          </a:xfrm>
          <a:prstGeom prst="rect">
            <a:avLst/>
          </a:prstGeom>
        </p:spPr>
      </p:pic>
    </p:spTree>
    <p:extLst>
      <p:ext uri="{BB962C8B-B14F-4D97-AF65-F5344CB8AC3E}">
        <p14:creationId xmlns:p14="http://schemas.microsoft.com/office/powerpoint/2010/main" val="26453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485527" y="324079"/>
            <a:ext cx="6081486" cy="743482"/>
          </a:xfrm>
        </p:spPr>
        <p:txBody>
          <a:bodyPr/>
          <a:lstStyle/>
          <a:p>
            <a:pPr algn="l" eaLnBrk="1" hangingPunct="1"/>
            <a:r>
              <a:rPr lang="es-PE" sz="3000" dirty="0">
                <a:solidFill>
                  <a:schemeClr val="tx1"/>
                </a:solidFill>
                <a:latin typeface="Arial Black" panose="020B0A04020102020204" pitchFamily="34" charset="0"/>
              </a:rPr>
              <a:t>DEFINICIONES</a:t>
            </a:r>
          </a:p>
        </p:txBody>
      </p:sp>
      <p:sp>
        <p:nvSpPr>
          <p:cNvPr id="4100" name="Rectangle 4"/>
          <p:cNvSpPr>
            <a:spLocks noGrp="1" noChangeArrowheads="1"/>
          </p:cNvSpPr>
          <p:nvPr>
            <p:ph idx="1"/>
          </p:nvPr>
        </p:nvSpPr>
        <p:spPr>
          <a:xfrm>
            <a:off x="466960" y="1777943"/>
            <a:ext cx="4191000" cy="3840818"/>
          </a:xfrm>
        </p:spPr>
        <p:txBody>
          <a:bodyPr>
            <a:normAutofit fontScale="92500" lnSpcReduction="10000"/>
          </a:bodyPr>
          <a:lstStyle/>
          <a:p>
            <a:pPr marL="0" indent="265113" algn="just" eaLnBrk="1" hangingPunct="1">
              <a:lnSpc>
                <a:spcPct val="120000"/>
              </a:lnSpc>
              <a:buClr>
                <a:srgbClr val="FF0000"/>
              </a:buClr>
              <a:tabLst>
                <a:tab pos="176213" algn="l"/>
              </a:tabLst>
              <a:defRPr/>
            </a:pPr>
            <a:r>
              <a:rPr lang="es-PE" sz="2400" b="1" dirty="0">
                <a:solidFill>
                  <a:schemeClr val="tx1"/>
                </a:solidFill>
                <a:latin typeface="Arial Black" panose="020B0A04020102020204" pitchFamily="34" charset="0"/>
              </a:rPr>
              <a:t>Observador de Fuego: </a:t>
            </a:r>
          </a:p>
          <a:p>
            <a:pPr marL="0" indent="265113" algn="just" eaLnBrk="1" hangingPunct="1">
              <a:lnSpc>
                <a:spcPct val="120000"/>
              </a:lnSpc>
              <a:buClr>
                <a:srgbClr val="FF0000"/>
              </a:buClr>
              <a:tabLst>
                <a:tab pos="176213" algn="l"/>
              </a:tabLst>
              <a:defRPr/>
            </a:pPr>
            <a:endParaRPr lang="es-PE" dirty="0">
              <a:solidFill>
                <a:srgbClr val="FF0000"/>
              </a:solidFill>
              <a:latin typeface="+mj-lt"/>
              <a:ea typeface="Verdana" pitchFamily="34" charset="0"/>
              <a:cs typeface="Verdana" pitchFamily="34" charset="0"/>
            </a:endParaRPr>
          </a:p>
          <a:p>
            <a:pPr marL="0" indent="265113" algn="just" eaLnBrk="1" hangingPunct="1">
              <a:lnSpc>
                <a:spcPct val="120000"/>
              </a:lnSpc>
              <a:buClr>
                <a:srgbClr val="FF0000"/>
              </a:buClr>
              <a:tabLst>
                <a:tab pos="176213" algn="l"/>
              </a:tabLst>
              <a:defRPr/>
            </a:pPr>
            <a:r>
              <a:rPr lang="es-PE" sz="2400" dirty="0">
                <a:solidFill>
                  <a:schemeClr val="tx1"/>
                </a:solidFill>
                <a:latin typeface="+mj-lt"/>
                <a:ea typeface="Verdana" pitchFamily="34" charset="0"/>
                <a:cs typeface="Verdana" pitchFamily="34" charset="0"/>
              </a:rPr>
              <a:t>Persona designada para quedar en la observación permanente del área durante todas las fases del trabajo en caliente.</a:t>
            </a:r>
          </a:p>
          <a:p>
            <a:pPr marL="0" indent="0" algn="just" eaLnBrk="1" hangingPunct="1">
              <a:lnSpc>
                <a:spcPct val="120000"/>
              </a:lnSpc>
              <a:buClr>
                <a:schemeClr val="tx1"/>
              </a:buClr>
              <a:buNone/>
              <a:defRPr/>
            </a:pPr>
            <a:r>
              <a:rPr lang="es-PE" sz="2400" dirty="0">
                <a:solidFill>
                  <a:schemeClr val="tx1"/>
                </a:solidFill>
                <a:latin typeface="+mj-lt"/>
                <a:ea typeface="Verdana" pitchFamily="34" charset="0"/>
                <a:cs typeface="Verdana" pitchFamily="34" charset="0"/>
              </a:rPr>
              <a:t>Debe saber operar un extintor portátil.</a:t>
            </a:r>
            <a:endParaRPr lang="en-US" sz="2400" dirty="0">
              <a:solidFill>
                <a:schemeClr val="tx1"/>
              </a:solidFill>
              <a:latin typeface="+mj-lt"/>
            </a:endParaRPr>
          </a:p>
          <a:p>
            <a:pPr algn="just" eaLnBrk="1" hangingPunct="1">
              <a:lnSpc>
                <a:spcPct val="120000"/>
              </a:lnSpc>
              <a:buClr>
                <a:schemeClr val="tx1"/>
              </a:buClr>
              <a:buBlip>
                <a:blip r:embed="rId5"/>
              </a:buBlip>
              <a:defRPr/>
            </a:pPr>
            <a:endParaRPr lang="es-PE" sz="2400" dirty="0">
              <a:latin typeface="+mj-lt"/>
            </a:endParaRPr>
          </a:p>
          <a:p>
            <a:pPr marL="190500" indent="-190500" eaLnBrk="1" hangingPunct="1"/>
            <a:endParaRPr lang="es-PE" sz="2400" dirty="0">
              <a:latin typeface="+mj-lt"/>
            </a:endParaRPr>
          </a:p>
        </p:txBody>
      </p:sp>
      <p:pic>
        <p:nvPicPr>
          <p:cNvPr id="6"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53000" y="2058921"/>
            <a:ext cx="3687945" cy="355984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7"/>
          <p:cNvSpPr>
            <a:spLocks noChangeArrowheads="1"/>
          </p:cNvSpPr>
          <p:nvPr/>
        </p:nvSpPr>
        <p:spPr bwMode="auto">
          <a:xfrm rot="9496527">
            <a:off x="6064567" y="5165431"/>
            <a:ext cx="594441" cy="355957"/>
          </a:xfrm>
          <a:prstGeom prst="leftArrow">
            <a:avLst>
              <a:gd name="adj1" fmla="val 50000"/>
              <a:gd name="adj2" fmla="val 39440"/>
            </a:avLst>
          </a:prstGeom>
          <a:solidFill>
            <a:srgbClr val="FF9900"/>
          </a:solidFill>
          <a:ln w="127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u="none"/>
          </a:p>
        </p:txBody>
      </p:sp>
      <p:sp>
        <p:nvSpPr>
          <p:cNvPr id="9" name="Rectángulo 8">
            <a:extLst>
              <a:ext uri="{FF2B5EF4-FFF2-40B4-BE49-F238E27FC236}">
                <a16:creationId xmlns:a16="http://schemas.microsoft.com/office/drawing/2014/main" id="{2A6DBADC-74A8-4F2F-AED6-7BD7AFCD1C1D}"/>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10" name="Imagen 9">
            <a:extLst>
              <a:ext uri="{FF2B5EF4-FFF2-40B4-BE49-F238E27FC236}">
                <a16:creationId xmlns:a16="http://schemas.microsoft.com/office/drawing/2014/main" id="{6CF8A672-9013-4BEC-81ED-88F58B31FC37}"/>
              </a:ext>
            </a:extLst>
          </p:cNvPr>
          <p:cNvPicPr>
            <a:picLocks noChangeAspect="1"/>
          </p:cNvPicPr>
          <p:nvPr/>
        </p:nvPicPr>
        <p:blipFill rotWithShape="1">
          <a:blip r:embed="rId7"/>
          <a:srcRect l="8824" t="17766" r="8824" b="10174"/>
          <a:stretch/>
        </p:blipFill>
        <p:spPr>
          <a:xfrm>
            <a:off x="7626139" y="5951561"/>
            <a:ext cx="1441661" cy="743482"/>
          </a:xfrm>
          <a:prstGeom prst="rect">
            <a:avLst/>
          </a:prstGeom>
        </p:spPr>
      </p:pic>
      <p:pic>
        <p:nvPicPr>
          <p:cNvPr id="3" name="Sonido grabado">
            <a:hlinkClick r:id="" action="ppaction://media"/>
            <a:extLst>
              <a:ext uri="{FF2B5EF4-FFF2-40B4-BE49-F238E27FC236}">
                <a16:creationId xmlns:a16="http://schemas.microsoft.com/office/drawing/2014/main" id="{A97BA3F0-9A2A-4400-96BE-210907EC8C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5983" y="5717713"/>
            <a:ext cx="609600" cy="609600"/>
          </a:xfrm>
          <a:prstGeom prst="rect">
            <a:avLst/>
          </a:prstGeom>
        </p:spPr>
      </p:pic>
    </p:spTree>
    <p:extLst>
      <p:ext uri="{BB962C8B-B14F-4D97-AF65-F5344CB8AC3E}">
        <p14:creationId xmlns:p14="http://schemas.microsoft.com/office/powerpoint/2010/main" val="3033511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a:xfrm>
            <a:off x="599768" y="323318"/>
            <a:ext cx="6081486" cy="743482"/>
          </a:xfrm>
        </p:spPr>
        <p:txBody>
          <a:bodyPr/>
          <a:lstStyle/>
          <a:p>
            <a:pPr algn="l" eaLnBrk="1" hangingPunct="1"/>
            <a:r>
              <a:rPr lang="es-PE" sz="3000" dirty="0">
                <a:solidFill>
                  <a:schemeClr val="tx1"/>
                </a:solidFill>
                <a:latin typeface="Arial Black" panose="020B0A04020102020204" pitchFamily="34" charset="0"/>
              </a:rPr>
              <a:t>DEFINICIONES</a:t>
            </a:r>
          </a:p>
        </p:txBody>
      </p:sp>
      <p:sp>
        <p:nvSpPr>
          <p:cNvPr id="4100" name="Rectangle 4"/>
          <p:cNvSpPr>
            <a:spLocks noGrp="1" noChangeArrowheads="1"/>
          </p:cNvSpPr>
          <p:nvPr>
            <p:ph idx="1"/>
          </p:nvPr>
        </p:nvSpPr>
        <p:spPr>
          <a:xfrm>
            <a:off x="599768" y="2057400"/>
            <a:ext cx="4114800" cy="3657600"/>
          </a:xfrm>
        </p:spPr>
        <p:txBody>
          <a:bodyPr/>
          <a:lstStyle/>
          <a:p>
            <a:pPr algn="just" eaLnBrk="1" hangingPunct="1">
              <a:lnSpc>
                <a:spcPct val="120000"/>
              </a:lnSpc>
              <a:buClr>
                <a:srgbClr val="FF0000"/>
              </a:buClr>
            </a:pPr>
            <a:r>
              <a:rPr lang="es-PE" sz="2800" b="1" dirty="0">
                <a:solidFill>
                  <a:schemeClr val="tx1"/>
                </a:solidFill>
                <a:latin typeface="Arial Black" panose="020B0A04020102020204" pitchFamily="34" charset="0"/>
              </a:rPr>
              <a:t>Taller: </a:t>
            </a:r>
          </a:p>
          <a:p>
            <a:pPr algn="just" eaLnBrk="1" hangingPunct="1">
              <a:lnSpc>
                <a:spcPct val="120000"/>
              </a:lnSpc>
              <a:buClr>
                <a:srgbClr val="FF0000"/>
              </a:buClr>
            </a:pPr>
            <a:r>
              <a:rPr lang="es-PE" sz="2400" dirty="0">
                <a:solidFill>
                  <a:schemeClr val="tx1"/>
                </a:solidFill>
                <a:latin typeface="+mj-lt"/>
                <a:ea typeface="Verdana" pitchFamily="34" charset="0"/>
                <a:cs typeface="Verdana" pitchFamily="34" charset="0"/>
              </a:rPr>
              <a:t>Área donde se realiza permanentemente y de manera rutinaria trabajos en caliente y otro tipo de trabajos mecánicos. Es un área no susceptible de movilizarse.</a:t>
            </a:r>
            <a:endParaRPr lang="en-US" sz="2400" dirty="0">
              <a:solidFill>
                <a:schemeClr val="tx1"/>
              </a:solidFill>
              <a:latin typeface="+mj-lt"/>
              <a:ea typeface="Verdana" pitchFamily="34" charset="0"/>
              <a:cs typeface="Verdana" pitchFamily="34" charset="0"/>
            </a:endParaRPr>
          </a:p>
          <a:p>
            <a:pPr marL="190500" indent="-190500" eaLnBrk="1" hangingPunct="1"/>
            <a:endParaRPr lang="es-PE" sz="2400" dirty="0">
              <a:latin typeface="+mj-lt"/>
            </a:endParaRPr>
          </a:p>
        </p:txBody>
      </p:sp>
      <p:pic>
        <p:nvPicPr>
          <p:cNvPr id="6" name="Picture 8" descr="fot_fundici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81600" y="2362200"/>
            <a:ext cx="3362632" cy="2954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946BC7F3-6722-47AD-9C2C-118CCFBA8117}"/>
              </a:ext>
            </a:extLst>
          </p:cNvPr>
          <p:cNvSpPr/>
          <p:nvPr/>
        </p:nvSpPr>
        <p:spPr>
          <a:xfrm>
            <a:off x="76200" y="76200"/>
            <a:ext cx="8991600" cy="6629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ln w="38100">
                <a:solidFill>
                  <a:schemeClr val="tx1"/>
                </a:solidFill>
              </a:ln>
            </a:endParaRPr>
          </a:p>
        </p:txBody>
      </p:sp>
      <p:pic>
        <p:nvPicPr>
          <p:cNvPr id="8" name="Imagen 7">
            <a:extLst>
              <a:ext uri="{FF2B5EF4-FFF2-40B4-BE49-F238E27FC236}">
                <a16:creationId xmlns:a16="http://schemas.microsoft.com/office/drawing/2014/main" id="{7EF6D654-AF99-4FE7-A82F-E437386CC0E4}"/>
              </a:ext>
            </a:extLst>
          </p:cNvPr>
          <p:cNvPicPr>
            <a:picLocks noChangeAspect="1"/>
          </p:cNvPicPr>
          <p:nvPr/>
        </p:nvPicPr>
        <p:blipFill rotWithShape="1">
          <a:blip r:embed="rId6"/>
          <a:srcRect l="8824" t="17766" r="8824" b="10174"/>
          <a:stretch/>
        </p:blipFill>
        <p:spPr>
          <a:xfrm>
            <a:off x="7626139" y="5951561"/>
            <a:ext cx="1441661" cy="743482"/>
          </a:xfrm>
          <a:prstGeom prst="rect">
            <a:avLst/>
          </a:prstGeom>
        </p:spPr>
      </p:pic>
      <p:pic>
        <p:nvPicPr>
          <p:cNvPr id="2" name="Sonido grabado">
            <a:hlinkClick r:id="" action="ppaction://media"/>
            <a:extLst>
              <a:ext uri="{FF2B5EF4-FFF2-40B4-BE49-F238E27FC236}">
                <a16:creationId xmlns:a16="http://schemas.microsoft.com/office/drawing/2014/main" id="{959D459A-F121-4119-9B08-C7158BE6A7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4968" y="5600700"/>
            <a:ext cx="609600" cy="609600"/>
          </a:xfrm>
          <a:prstGeom prst="rect">
            <a:avLst/>
          </a:prstGeom>
        </p:spPr>
      </p:pic>
    </p:spTree>
    <p:extLst>
      <p:ext uri="{BB962C8B-B14F-4D97-AF65-F5344CB8AC3E}">
        <p14:creationId xmlns:p14="http://schemas.microsoft.com/office/powerpoint/2010/main" val="3033511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5059</TotalTime>
  <Words>2452</Words>
  <Application>Microsoft Office PowerPoint</Application>
  <PresentationFormat>Presentación en pantalla (4:3)</PresentationFormat>
  <Paragraphs>322</Paragraphs>
  <Slides>51</Slides>
  <Notes>29</Notes>
  <HiddenSlides>0</HiddenSlides>
  <MMClips>46</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2</vt:i4>
      </vt:variant>
      <vt:variant>
        <vt:lpstr>Títulos de diapositiva</vt:lpstr>
      </vt:variant>
      <vt:variant>
        <vt:i4>51</vt:i4>
      </vt:variant>
    </vt:vector>
  </HeadingPairs>
  <TitlesOfParts>
    <vt:vector size="66" baseType="lpstr">
      <vt:lpstr>Arial</vt:lpstr>
      <vt:lpstr>Arial</vt:lpstr>
      <vt:lpstr>Arial Black</vt:lpstr>
      <vt:lpstr>Arial Narrow</vt:lpstr>
      <vt:lpstr>Calibri</vt:lpstr>
      <vt:lpstr>Calibri Light</vt:lpstr>
      <vt:lpstr>Impact</vt:lpstr>
      <vt:lpstr>Lato</vt:lpstr>
      <vt:lpstr>Lucida Sans Unicode</vt:lpstr>
      <vt:lpstr>Tahoma</vt:lpstr>
      <vt:lpstr>Verdana</vt:lpstr>
      <vt:lpstr>Wingdings</vt:lpstr>
      <vt:lpstr>Retrospección</vt:lpstr>
      <vt:lpstr>Foto de Photo Editor</vt:lpstr>
      <vt:lpstr>Image</vt:lpstr>
      <vt:lpstr>SEGURIDAD EN TRABAJOS EN CALIENTE</vt:lpstr>
      <vt:lpstr>OBJETIVOS</vt:lpstr>
      <vt:lpstr>Referencias Normativas:</vt:lpstr>
      <vt:lpstr>Referencias Normativas</vt:lpstr>
      <vt:lpstr>INTRODUCCIÓN</vt:lpstr>
      <vt:lpstr>DEFINICIONES</vt:lpstr>
      <vt:lpstr>DEFINICIONES</vt:lpstr>
      <vt:lpstr>DEFINICIONES</vt:lpstr>
      <vt:lpstr>DEFINICIONES</vt:lpstr>
      <vt:lpstr>IDENTIFICACIÓN DE PELIGROS Y EVALUACIÓN DE RIESGOS</vt:lpstr>
      <vt:lpstr>IDENTIFICACIÓN DE PELIGROS Y EVALUACIÓN DE RIESGOS</vt:lpstr>
      <vt:lpstr>IDENTIFICACIÓN DE PELIGROS Y EVALUACIÓN DE RIESGOS</vt:lpstr>
      <vt:lpstr>RIESGOS ASOCIADOS A TRABAJOS EN CALIENTE</vt:lpstr>
      <vt:lpstr>RESPONSABILIDADES</vt:lpstr>
      <vt:lpstr>RECOMENDACIONES GENERALES</vt:lpstr>
      <vt:lpstr>Presentación de PowerPoint</vt:lpstr>
      <vt:lpstr>Presentación de PowerPoint</vt:lpstr>
      <vt:lpstr>Presentación de PowerPoint</vt:lpstr>
      <vt:lpstr>Presentación de PowerPoint</vt:lpstr>
      <vt:lpstr>EPP OBLIGATORIO</vt:lpstr>
      <vt:lpstr>LENTES DE PROTECCION</vt:lpstr>
      <vt:lpstr>HUMOS Y GASES</vt:lpstr>
      <vt:lpstr>PROTECCION AUDITIVA</vt:lpstr>
      <vt:lpstr>Uso correcto del EPP</vt:lpstr>
      <vt:lpstr>REFERENCIAS NORMATIVAS EPP</vt:lpstr>
      <vt:lpstr>ESMERILADO Y PICADO DE ESCORIA</vt:lpstr>
      <vt:lpstr>Presentación de PowerPoint</vt:lpstr>
      <vt:lpstr>GASES COMPRIMIDOS</vt:lpstr>
      <vt:lpstr>MAQUINA DE SOLDAR</vt:lpstr>
      <vt:lpstr>Presentación de PowerPoint</vt:lpstr>
      <vt:lpstr>VENTILACIÓN</vt:lpstr>
      <vt:lpstr>ACTOS Y CONDICIONES INSEGURAS</vt:lpstr>
      <vt:lpstr>¿Qué hacer en caso de incendio?</vt:lpstr>
      <vt:lpstr>TEORIA DEL FUEGO</vt:lpstr>
      <vt:lpstr>CLASIFICACION DE LOS FUEGOS</vt:lpstr>
      <vt:lpstr>Presentación de PowerPoint</vt:lpstr>
      <vt:lpstr>Extintores de Incendios Definición</vt:lpstr>
      <vt:lpstr>Presentación de PowerPoint</vt:lpstr>
      <vt:lpstr>Presentación de PowerPoint</vt:lpstr>
      <vt:lpstr>SEGÚN SU AGENTE DE EXTINCIÓN</vt:lpstr>
      <vt:lpstr>SEGÚN EL MÉTODO DE EXPULSIÓN </vt:lpstr>
      <vt:lpstr>EXTINTOR DE PRESION INDIRECTA</vt:lpstr>
      <vt:lpstr>Presentación de PowerPoint</vt:lpstr>
      <vt:lpstr>                      INSPECCIÓN DEL EXTINTOR</vt:lpstr>
      <vt:lpstr>Presentación de PowerPoint</vt:lpstr>
      <vt:lpstr>                      CUIDADOS DEL EXTINTOR</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Trabajos en caliente</dc:title>
  <dc:subject>Charla TC</dc:subject>
  <dc:creator>A. Infante</dc:creator>
  <cp:lastModifiedBy>HP</cp:lastModifiedBy>
  <cp:revision>223</cp:revision>
  <cp:lastPrinted>1601-01-01T00:00:00Z</cp:lastPrinted>
  <dcterms:created xsi:type="dcterms:W3CDTF">1601-01-01T00:00:00Z</dcterms:created>
  <dcterms:modified xsi:type="dcterms:W3CDTF">2024-12-09T07:57:21Z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